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12" r:id="rId17"/>
    <p:sldId id="313" r:id="rId18"/>
    <p:sldId id="262" r:id="rId19"/>
    <p:sldId id="263" r:id="rId20"/>
    <p:sldId id="274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0"/>
  </p:normalViewPr>
  <p:slideViewPr>
    <p:cSldViewPr>
      <p:cViewPr varScale="1">
        <p:scale>
          <a:sx n="106" d="100"/>
          <a:sy n="106" d="100"/>
        </p:scale>
        <p:origin x="28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074" y="394461"/>
            <a:ext cx="8197850" cy="42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14600" y="1052575"/>
            <a:ext cx="66294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88" y="6340475"/>
            <a:ext cx="66294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667625" y="6453186"/>
            <a:ext cx="1225550" cy="32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1016000"/>
            <a:ext cx="4946650" cy="3503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63776" y="3860800"/>
            <a:ext cx="7305675" cy="2686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2817466"/>
            <a:ext cx="6858000" cy="69249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9809" y="6445474"/>
            <a:ext cx="1504950" cy="215444"/>
          </a:xfrm>
        </p:spPr>
        <p:txBody>
          <a:bodyPr/>
          <a:lstStyle/>
          <a:p>
            <a:fld id="{181277C4-ED46-4844-BE03-ABABF94C8037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37489" y="6472549"/>
            <a:ext cx="1593850" cy="21544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007358" y="6449687"/>
            <a:ext cx="310514" cy="492443"/>
          </a:xfrm>
        </p:spPr>
        <p:txBody>
          <a:bodyPr/>
          <a:lstStyle/>
          <a:p>
            <a:fld id="{BB0F0C26-2FE3-40C1-ABD1-037842CE8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3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9809" y="6445474"/>
            <a:ext cx="1504950" cy="215444"/>
          </a:xfrm>
        </p:spPr>
        <p:txBody>
          <a:bodyPr/>
          <a:lstStyle/>
          <a:p>
            <a:fld id="{181277C4-ED46-4844-BE03-ABABF94C8037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37489" y="6472549"/>
            <a:ext cx="1593850" cy="21544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007358" y="6449687"/>
            <a:ext cx="310514" cy="492443"/>
          </a:xfrm>
        </p:spPr>
        <p:txBody>
          <a:bodyPr/>
          <a:lstStyle/>
          <a:p>
            <a:fld id="{BB0F0C26-2FE3-40C1-ABD1-037842CE8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0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" y="0"/>
            <a:ext cx="9157816" cy="687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3417-D7A4-461D-8EA7-EF3EC53A8668}" type="datetime1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13308" y="0"/>
            <a:ext cx="9157816" cy="688538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167493" y="6574048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CSA &amp;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VLSI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laboratory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>
            <a:stCxn id="12" idx="1"/>
          </p:cNvCxnSpPr>
          <p:nvPr userDrawn="1"/>
        </p:nvCxnSpPr>
        <p:spPr>
          <a:xfrm flipH="1" flipV="1">
            <a:off x="-360546" y="6684459"/>
            <a:ext cx="7488830" cy="8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128284" y="6614103"/>
            <a:ext cx="72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07504" y="217177"/>
            <a:ext cx="72008" cy="58353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889332" y="-6274"/>
            <a:ext cx="254668" cy="68853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8856476" y="-6274"/>
            <a:ext cx="45719" cy="68853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447838" y="5373216"/>
            <a:ext cx="69667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4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14600" y="1052575"/>
            <a:ext cx="6629400" cy="76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88" y="6340475"/>
            <a:ext cx="6629400" cy="76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667625" y="6453186"/>
            <a:ext cx="1225550" cy="328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58" y="180847"/>
            <a:ext cx="8199882" cy="857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312036"/>
            <a:ext cx="8072119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7489" y="6472549"/>
            <a:ext cx="159385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809" y="6445474"/>
            <a:ext cx="1504950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007358" y="6449687"/>
            <a:ext cx="310514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5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895600"/>
            <a:ext cx="91440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95600" y="3660685"/>
            <a:ext cx="4128897" cy="229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2759" marR="5080" indent="-480059" algn="ctr">
              <a:lnSpc>
                <a:spcPct val="120000"/>
              </a:lnSpc>
            </a:pPr>
            <a:r>
              <a:rPr lang="en-US" sz="2000" dirty="0" smtClean="0">
                <a:latin typeface="Verdana"/>
                <a:cs typeface="Verdana"/>
              </a:rPr>
              <a:t>Kyung </a:t>
            </a:r>
            <a:r>
              <a:rPr lang="en-US" sz="2000" dirty="0" err="1" smtClean="0">
                <a:latin typeface="Verdana"/>
                <a:cs typeface="Verdana"/>
              </a:rPr>
              <a:t>Hee</a:t>
            </a:r>
            <a:r>
              <a:rPr lang="en-US" sz="2000" dirty="0" smtClean="0">
                <a:latin typeface="Verdana"/>
                <a:cs typeface="Verdana"/>
              </a:rPr>
              <a:t> University</a:t>
            </a:r>
          </a:p>
          <a:p>
            <a:pPr marL="492759" marR="5080" indent="-480059" algn="ctr">
              <a:lnSpc>
                <a:spcPct val="120000"/>
              </a:lnSpc>
            </a:pPr>
            <a:r>
              <a:rPr lang="en-US" sz="2000" dirty="0" smtClean="0">
                <a:latin typeface="Verdana"/>
                <a:cs typeface="Verdana"/>
              </a:rPr>
              <a:t>EE714: VLSI Systems Designs</a:t>
            </a:r>
          </a:p>
          <a:p>
            <a:pPr marL="492759" marR="5080" indent="-480059" algn="ctr">
              <a:lnSpc>
                <a:spcPct val="120000"/>
              </a:lnSpc>
            </a:pPr>
            <a:endParaRPr lang="en-US" sz="2000" dirty="0">
              <a:latin typeface="Verdana"/>
              <a:cs typeface="Verdana"/>
            </a:endParaRPr>
          </a:p>
          <a:p>
            <a:pPr marL="492759" marR="5080" indent="-480059" algn="ctr">
              <a:lnSpc>
                <a:spcPct val="120000"/>
              </a:lnSpc>
            </a:pPr>
            <a:r>
              <a:rPr lang="en-US" sz="2000" dirty="0" smtClean="0">
                <a:latin typeface="Verdana"/>
                <a:cs typeface="Verdana"/>
              </a:rPr>
              <a:t>2017. Fall</a:t>
            </a:r>
          </a:p>
          <a:p>
            <a:pPr marL="492759" marR="5080" indent="-480059" algn="ctr">
              <a:lnSpc>
                <a:spcPct val="120000"/>
              </a:lnSpc>
            </a:pPr>
            <a:endParaRPr lang="en-US" sz="20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47176" y="760476"/>
            <a:ext cx="496824" cy="845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176" y="1217675"/>
            <a:ext cx="496824" cy="845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7171" y="1674876"/>
            <a:ext cx="635508" cy="845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176" y="1674876"/>
            <a:ext cx="496824" cy="845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907150" y="1666899"/>
            <a:ext cx="8199882" cy="861774"/>
          </a:xfrm>
        </p:spPr>
        <p:txBody>
          <a:bodyPr/>
          <a:lstStyle/>
          <a:p>
            <a:pPr algn="ctr"/>
            <a:r>
              <a:rPr kumimoji="1" lang="en-US" altLang="ko-KR" b="1" dirty="0" smtClean="0"/>
              <a:t>Summary of Front- and Back-end Designs Using Synopsys Tools</a:t>
            </a:r>
            <a:endParaRPr kumimoji="1"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4" y="1094016"/>
            <a:ext cx="4055707" cy="3352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2020" y="1337310"/>
            <a:ext cx="3943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in </a:t>
            </a:r>
            <a:r>
              <a:rPr lang="en-US" altLang="ko-KR" sz="1350" dirty="0" err="1"/>
              <a:t>basic_syns_design.tcl</a:t>
            </a:r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PCK -&gt; your Clock name</a:t>
            </a:r>
          </a:p>
          <a:p>
            <a:endParaRPr lang="en-US" altLang="ko-KR" sz="1350" dirty="0"/>
          </a:p>
          <a:p>
            <a:r>
              <a:rPr lang="en-US" altLang="ko-KR" sz="1350" dirty="0"/>
              <a:t>10.6 -&gt; your Clock period</a:t>
            </a:r>
          </a:p>
          <a:p>
            <a:endParaRPr lang="en-US" altLang="ko-KR" sz="1350" dirty="0"/>
          </a:p>
          <a:p>
            <a:r>
              <a:rPr lang="en-US" altLang="ko-KR" sz="1350" dirty="0" err="1"/>
              <a:t>set_max_area</a:t>
            </a:r>
            <a:r>
              <a:rPr lang="en-US" altLang="ko-KR" sz="1350" dirty="0"/>
              <a:t> -&gt; 0 </a:t>
            </a:r>
          </a:p>
          <a:p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9579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940" y="1405890"/>
            <a:ext cx="794385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in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 directory </a:t>
            </a:r>
          </a:p>
          <a:p>
            <a:endParaRPr lang="en-US" altLang="ko-KR" sz="1350" dirty="0"/>
          </a:p>
          <a:p>
            <a:r>
              <a:rPr lang="en-US" altLang="ko-KR" sz="1350" dirty="0"/>
              <a:t>type “dv”</a:t>
            </a:r>
          </a:p>
          <a:p>
            <a:endParaRPr lang="en-US" altLang="ko-KR" sz="1350" dirty="0"/>
          </a:p>
          <a:p>
            <a:r>
              <a:rPr lang="en-US" altLang="ko-KR" sz="1350" dirty="0"/>
              <a:t>so, Design Compiler’s operation</a:t>
            </a:r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38" y="1530549"/>
            <a:ext cx="4677123" cy="630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84" y="2639616"/>
            <a:ext cx="5249999" cy="187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490" y="4846320"/>
            <a:ext cx="8115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and then, first of all , type “source </a:t>
            </a:r>
            <a:r>
              <a:rPr lang="en-US" altLang="ko-KR" sz="1350" dirty="0" err="1"/>
              <a:t>synopsys</a:t>
            </a:r>
            <a:r>
              <a:rPr lang="en-US" altLang="ko-KR" sz="1350" dirty="0"/>
              <a:t>~.</a:t>
            </a:r>
            <a:r>
              <a:rPr lang="en-US" altLang="ko-KR" sz="1350" dirty="0" err="1"/>
              <a:t>tcl</a:t>
            </a:r>
            <a:r>
              <a:rPr lang="en-US" altLang="ko-KR" sz="1350" dirty="0"/>
              <a:t> “, second “source basic ~.</a:t>
            </a:r>
            <a:r>
              <a:rPr lang="en-US" altLang="ko-KR" sz="1350" dirty="0" err="1"/>
              <a:t>tcl</a:t>
            </a:r>
            <a:r>
              <a:rPr lang="en-US" altLang="ko-KR" sz="1350" dirty="0"/>
              <a:t>”</a:t>
            </a:r>
          </a:p>
          <a:p>
            <a:endParaRPr lang="en-US" altLang="ko-KR" sz="1350" dirty="0"/>
          </a:p>
          <a:p>
            <a:r>
              <a:rPr lang="en-US" altLang="ko-KR" sz="1350" dirty="0"/>
              <a:t>and then, if there are some errors, you need to fix something such as your code, path etc..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0364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1223010"/>
            <a:ext cx="8115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if there is no errors, you can see your synthesis circuit.</a:t>
            </a:r>
          </a:p>
          <a:p>
            <a:endParaRPr lang="en-US" altLang="ko-KR" sz="1350" dirty="0"/>
          </a:p>
          <a:p>
            <a:r>
              <a:rPr lang="en-US" altLang="ko-KR" sz="1350" dirty="0"/>
              <a:t>Front-end design end !!!</a:t>
            </a:r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0" y="2388674"/>
            <a:ext cx="696920" cy="33753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82" y="2925141"/>
            <a:ext cx="5431218" cy="2302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92" y="2388674"/>
            <a:ext cx="1565549" cy="33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Pre-sim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024" y="2667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synthesis, you can see .</a:t>
            </a:r>
            <a:r>
              <a:rPr lang="en-US" altLang="ko-KR" dirty="0" err="1" smtClean="0"/>
              <a:t>ddc</a:t>
            </a:r>
            <a:r>
              <a:rPr lang="en-US" altLang="ko-KR" dirty="0" smtClean="0"/>
              <a:t>, .</a:t>
            </a:r>
            <a:r>
              <a:rPr lang="en-US" altLang="ko-KR" dirty="0" err="1" smtClean="0"/>
              <a:t>sdc</a:t>
            </a:r>
            <a:r>
              <a:rPr lang="en-US" altLang="ko-KR" dirty="0" smtClean="0"/>
              <a:t>, 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, .v files in 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 DIR.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you need to copy .v, 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 files to net-pre DIR.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!!!! before Pre-sim, you need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 in net-pre DIR.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24660"/>
            <a:ext cx="6956051" cy="619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2000" y="1371600"/>
            <a:ext cx="4267200" cy="372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5876925" cy="2905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91000"/>
            <a:ext cx="8348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need to declare that script at top of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code.</a:t>
            </a:r>
          </a:p>
          <a:p>
            <a:r>
              <a:rPr lang="en-US" altLang="ko-KR" dirty="0"/>
              <a:t>`</a:t>
            </a:r>
            <a:r>
              <a:rPr lang="en-US" altLang="ko-KR" dirty="0" smtClean="0"/>
              <a:t>timescale declare</a:t>
            </a:r>
          </a:p>
          <a:p>
            <a:endParaRPr lang="en-US" altLang="ko-KR" dirty="0"/>
          </a:p>
          <a:p>
            <a:r>
              <a:rPr lang="en-US" altLang="ko-KR" dirty="0" smtClean="0"/>
              <a:t>`define CLK 	: if you need it, you can declare. its up to you.</a:t>
            </a:r>
          </a:p>
          <a:p>
            <a:r>
              <a:rPr lang="en-US" altLang="ko-KR" dirty="0" smtClean="0"/>
              <a:t>`define NET	: you have to do it. this is to create dump file.</a:t>
            </a:r>
          </a:p>
          <a:p>
            <a:r>
              <a:rPr lang="en-US" altLang="ko-KR" dirty="0" smtClean="0"/>
              <a:t>`define SDF              : usually, you don’t need to declare SDF for Pre-sim, but you need to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declare SDF for post-sim.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26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" y="1295400"/>
            <a:ext cx="4179590" cy="5046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1447800"/>
            <a:ext cx="449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 follows, you need to declare it at bottom of your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 code.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5356" y="2933700"/>
            <a:ext cx="8623844" cy="3385542"/>
          </a:xfrm>
        </p:spPr>
        <p:txBody>
          <a:bodyPr/>
          <a:lstStyle/>
          <a:p>
            <a:r>
              <a:rPr lang="en-US" altLang="ko-KR" dirty="0" err="1" smtClean="0"/>
              <a:t>vcs</a:t>
            </a:r>
            <a:r>
              <a:rPr lang="en-US" altLang="ko-KR" dirty="0" smtClean="0"/>
              <a:t>      </a:t>
            </a:r>
            <a:r>
              <a:rPr lang="en-US" altLang="ko-KR" dirty="0" err="1" smtClean="0"/>
              <a:t>testbench.v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err="1" smtClean="0"/>
              <a:t>netlist.v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next “-v”, with what looks on, you equally need to write it .</a:t>
            </a:r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r>
              <a:rPr lang="en-US" altLang="ko-KR" dirty="0" smtClean="0"/>
              <a:t>if you do this, you can operate </a:t>
            </a:r>
            <a:r>
              <a:rPr lang="en-US" altLang="ko-KR" dirty="0" err="1" smtClean="0"/>
              <a:t>testbench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if you can see “ ../</a:t>
            </a:r>
            <a:r>
              <a:rPr lang="en-US" altLang="ko-KR" dirty="0" err="1" smtClean="0"/>
              <a:t>simv</a:t>
            </a:r>
            <a:r>
              <a:rPr lang="en-US" altLang="ko-KR" dirty="0" smtClean="0"/>
              <a:t> up to date” , Success!!!</a:t>
            </a:r>
          </a:p>
          <a:p>
            <a:endParaRPr lang="en-US" altLang="ko-KR" dirty="0"/>
          </a:p>
          <a:p>
            <a:r>
              <a:rPr lang="en-US" altLang="ko-KR" dirty="0" smtClean="0"/>
              <a:t>And then , you have to type “./</a:t>
            </a:r>
            <a:r>
              <a:rPr lang="en-US" altLang="ko-KR" dirty="0" err="1" smtClean="0"/>
              <a:t>simv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5" y="1143000"/>
            <a:ext cx="8401050" cy="1790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41870"/>
            <a:ext cx="5867081" cy="3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4939" y="3124200"/>
            <a:ext cx="8072119" cy="2462213"/>
          </a:xfrm>
        </p:spPr>
        <p:txBody>
          <a:bodyPr/>
          <a:lstStyle/>
          <a:p>
            <a:r>
              <a:rPr lang="en-US" altLang="ko-KR" dirty="0" smtClean="0"/>
              <a:t>if you can see this, Success!!</a:t>
            </a:r>
          </a:p>
          <a:p>
            <a:endParaRPr lang="en-US" altLang="ko-KR" dirty="0"/>
          </a:p>
          <a:p>
            <a:r>
              <a:rPr lang="en-US" altLang="ko-KR" dirty="0" smtClean="0"/>
              <a:t>and then , you need to type “</a:t>
            </a:r>
            <a:r>
              <a:rPr lang="en-US" altLang="ko-KR" dirty="0" err="1" smtClean="0"/>
              <a:t>dve</a:t>
            </a:r>
            <a:r>
              <a:rPr lang="en-US" altLang="ko-KR" dirty="0" smtClean="0"/>
              <a:t>”</a:t>
            </a:r>
          </a:p>
          <a:p>
            <a:endParaRPr lang="en-US" altLang="ko-KR" dirty="0"/>
          </a:p>
          <a:p>
            <a:r>
              <a:rPr lang="en-US" altLang="ko-KR" dirty="0" smtClean="0"/>
              <a:t>file -&gt; open database -&gt; .</a:t>
            </a:r>
            <a:r>
              <a:rPr lang="en-US" altLang="ko-KR" dirty="0" err="1" smtClean="0"/>
              <a:t>vcd</a:t>
            </a:r>
            <a:r>
              <a:rPr lang="en-US" altLang="ko-KR" dirty="0" smtClean="0"/>
              <a:t> file -&gt; open $ simulation wave check!</a:t>
            </a:r>
          </a:p>
          <a:p>
            <a:endParaRPr lang="en-US" altLang="ko-KR" dirty="0"/>
          </a:p>
          <a:p>
            <a:r>
              <a:rPr lang="en-US" altLang="ko-KR" dirty="0" smtClean="0"/>
              <a:t>End!!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057401" y="304800"/>
            <a:ext cx="6477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40020"/>
                </a:solidFill>
                <a:latin typeface="Verdana"/>
                <a:ea typeface="+mj-ea"/>
                <a:cs typeface="Verdana"/>
              </a:defRPr>
            </a:lvl1pPr>
          </a:lstStyle>
          <a:p>
            <a:pPr latinLnBrk="0"/>
            <a:r>
              <a:rPr lang="en-US" altLang="ko-KR" kern="0" dirty="0" smtClean="0"/>
              <a:t>Pre-sim</a:t>
            </a:r>
            <a:endParaRPr lang="ko-KR" altLang="en-US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456668" cy="15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3152" y="280415"/>
            <a:ext cx="121310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04480" y="394461"/>
            <a:ext cx="76771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40020"/>
                </a:solidFill>
                <a:latin typeface="Verdana"/>
                <a:cs typeface="Verdana"/>
              </a:rPr>
              <a:t>DVE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1129" y="1312036"/>
            <a:ext cx="3275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File-&gt;Open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Database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1129" y="1677796"/>
            <a:ext cx="362140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“Pre_exam.vcd”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3800" y="2435287"/>
            <a:ext cx="4140200" cy="442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08710">
              <a:lnSpc>
                <a:spcPct val="100000"/>
              </a:lnSpc>
              <a:spcBef>
                <a:spcPts val="850"/>
              </a:spcBef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33487"/>
            <a:ext cx="5151501" cy="5235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3800" y="2435287"/>
            <a:ext cx="4140200" cy="4422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4175" y="5157723"/>
            <a:ext cx="1619250" cy="918210"/>
          </a:xfrm>
          <a:custGeom>
            <a:avLst/>
            <a:gdLst/>
            <a:ahLst/>
            <a:cxnLst/>
            <a:rect l="l" t="t" r="r" b="b"/>
            <a:pathLst>
              <a:path w="1619250" h="918210">
                <a:moveTo>
                  <a:pt x="1160652" y="0"/>
                </a:moveTo>
                <a:lnTo>
                  <a:pt x="1160652" y="229488"/>
                </a:lnTo>
                <a:lnTo>
                  <a:pt x="0" y="229488"/>
                </a:lnTo>
                <a:lnTo>
                  <a:pt x="0" y="688238"/>
                </a:lnTo>
                <a:lnTo>
                  <a:pt x="1160652" y="688238"/>
                </a:lnTo>
                <a:lnTo>
                  <a:pt x="1160652" y="917638"/>
                </a:lnTo>
                <a:lnTo>
                  <a:pt x="1619250" y="458850"/>
                </a:lnTo>
                <a:lnTo>
                  <a:pt x="1160652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4175" y="5157723"/>
            <a:ext cx="1619250" cy="918210"/>
          </a:xfrm>
          <a:custGeom>
            <a:avLst/>
            <a:gdLst/>
            <a:ahLst/>
            <a:cxnLst/>
            <a:rect l="l" t="t" r="r" b="b"/>
            <a:pathLst>
              <a:path w="1619250" h="918210">
                <a:moveTo>
                  <a:pt x="0" y="229488"/>
                </a:moveTo>
                <a:lnTo>
                  <a:pt x="1160652" y="229488"/>
                </a:lnTo>
                <a:lnTo>
                  <a:pt x="1160652" y="0"/>
                </a:lnTo>
                <a:lnTo>
                  <a:pt x="1619250" y="458850"/>
                </a:lnTo>
                <a:lnTo>
                  <a:pt x="1160652" y="917638"/>
                </a:lnTo>
                <a:lnTo>
                  <a:pt x="1160652" y="688238"/>
                </a:lnTo>
                <a:lnTo>
                  <a:pt x="0" y="688238"/>
                </a:lnTo>
                <a:lnTo>
                  <a:pt x="0" y="2294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5590" y="6449687"/>
            <a:ext cx="1549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3152" y="280415"/>
            <a:ext cx="121310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04480" y="394461"/>
            <a:ext cx="76771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40020"/>
                </a:solidFill>
                <a:latin typeface="Verdana"/>
                <a:cs typeface="Verdana"/>
              </a:rPr>
              <a:t>DVE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97855" y="1312036"/>
            <a:ext cx="19119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solidFill>
                  <a:srgbClr val="000000"/>
                </a:solidFill>
              </a:rPr>
              <a:t>Right</a:t>
            </a:r>
            <a:r>
              <a:rPr sz="2000" spc="-9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Click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5197855" y="1677796"/>
            <a:ext cx="3337560" cy="140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Choose Add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Waves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-&gt; </a:t>
            </a:r>
            <a:r>
              <a:rPr sz="2000" spc="-5" dirty="0">
                <a:latin typeface="Verdana"/>
                <a:cs typeface="Verdana"/>
              </a:rPr>
              <a:t>New </a:t>
            </a:r>
            <a:r>
              <a:rPr sz="2000" dirty="0">
                <a:latin typeface="Verdana"/>
                <a:cs typeface="Verdana"/>
              </a:rPr>
              <a:t>Wave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View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Useful </a:t>
            </a:r>
            <a:r>
              <a:rPr sz="2000" spc="-10" dirty="0">
                <a:latin typeface="Verdana"/>
                <a:cs typeface="Verdana"/>
              </a:rPr>
              <a:t>Blind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Key</a:t>
            </a:r>
            <a:endParaRPr sz="2000">
              <a:latin typeface="Verdana"/>
              <a:cs typeface="Verdana"/>
            </a:endParaRPr>
          </a:p>
          <a:p>
            <a:pPr marL="11436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“ f, +, -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4001" y="3406773"/>
            <a:ext cx="5565775" cy="345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534035">
              <a:lnSpc>
                <a:spcPct val="100000"/>
              </a:lnSpc>
              <a:tabLst>
                <a:tab pos="2548255" algn="l"/>
              </a:tabLst>
            </a:pPr>
            <a:r>
              <a:rPr sz="2400" spc="-7" baseline="-6944" dirty="0">
                <a:latin typeface="Verdana"/>
                <a:cs typeface="Verdana"/>
              </a:rPr>
              <a:t>8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160462"/>
            <a:ext cx="5118100" cy="520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4001" y="3406773"/>
            <a:ext cx="5565775" cy="3451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1226" y="5822950"/>
            <a:ext cx="1621155" cy="919480"/>
          </a:xfrm>
          <a:custGeom>
            <a:avLst/>
            <a:gdLst/>
            <a:ahLst/>
            <a:cxnLst/>
            <a:rect l="l" t="t" r="r" b="b"/>
            <a:pathLst>
              <a:path w="1621154" h="919479">
                <a:moveTo>
                  <a:pt x="1161796" y="0"/>
                </a:moveTo>
                <a:lnTo>
                  <a:pt x="1161796" y="229793"/>
                </a:lnTo>
                <a:lnTo>
                  <a:pt x="0" y="229793"/>
                </a:lnTo>
                <a:lnTo>
                  <a:pt x="0" y="689368"/>
                </a:lnTo>
                <a:lnTo>
                  <a:pt x="1161796" y="689368"/>
                </a:lnTo>
                <a:lnTo>
                  <a:pt x="1161796" y="919162"/>
                </a:lnTo>
                <a:lnTo>
                  <a:pt x="1620774" y="459587"/>
                </a:lnTo>
                <a:lnTo>
                  <a:pt x="1161796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1226" y="5822950"/>
            <a:ext cx="1621155" cy="919480"/>
          </a:xfrm>
          <a:custGeom>
            <a:avLst/>
            <a:gdLst/>
            <a:ahLst/>
            <a:cxnLst/>
            <a:rect l="l" t="t" r="r" b="b"/>
            <a:pathLst>
              <a:path w="1621154" h="919479">
                <a:moveTo>
                  <a:pt x="0" y="229793"/>
                </a:moveTo>
                <a:lnTo>
                  <a:pt x="1161796" y="229793"/>
                </a:lnTo>
                <a:lnTo>
                  <a:pt x="1161796" y="0"/>
                </a:lnTo>
                <a:lnTo>
                  <a:pt x="1620774" y="459587"/>
                </a:lnTo>
                <a:lnTo>
                  <a:pt x="1161796" y="919162"/>
                </a:lnTo>
                <a:lnTo>
                  <a:pt x="1161796" y="689368"/>
                </a:lnTo>
                <a:lnTo>
                  <a:pt x="0" y="689368"/>
                </a:lnTo>
                <a:lnTo>
                  <a:pt x="0" y="22979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1144" y="280415"/>
            <a:ext cx="2427731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36435" y="280415"/>
            <a:ext cx="2369820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331970">
              <a:lnSpc>
                <a:spcPct val="100000"/>
              </a:lnSpc>
            </a:pPr>
            <a:r>
              <a:rPr spc="-10" dirty="0"/>
              <a:t>Functional</a:t>
            </a:r>
            <a:r>
              <a:rPr spc="2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677796"/>
            <a:ext cx="805815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Use </a:t>
            </a:r>
            <a:r>
              <a:rPr sz="2000" spc="-5" dirty="0">
                <a:latin typeface="Verdana"/>
                <a:cs typeface="Verdana"/>
              </a:rPr>
              <a:t>Cygwin </a:t>
            </a:r>
            <a:r>
              <a:rPr sz="2000" dirty="0">
                <a:latin typeface="Verdana"/>
                <a:cs typeface="Verdana"/>
              </a:rPr>
              <a:t>or </a:t>
            </a:r>
            <a:r>
              <a:rPr sz="2000" spc="-5" dirty="0">
                <a:latin typeface="Verdana"/>
                <a:cs typeface="Verdana"/>
              </a:rPr>
              <a:t>Xmanager …etc (SSH1 </a:t>
            </a:r>
            <a:r>
              <a:rPr sz="2000" dirty="0">
                <a:latin typeface="Verdana"/>
                <a:cs typeface="Verdana"/>
              </a:rPr>
              <a:t>or 2 </a:t>
            </a:r>
            <a:r>
              <a:rPr sz="2000" spc="-5" dirty="0">
                <a:latin typeface="Verdana"/>
                <a:cs typeface="Verdana"/>
              </a:rPr>
              <a:t>available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Tools)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 dirty="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644" y="1982292"/>
            <a:ext cx="257556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100"/>
              </a:lnSpc>
            </a:pPr>
            <a:r>
              <a:rPr sz="2000" spc="-5" dirty="0">
                <a:latin typeface="Verdana"/>
                <a:cs typeface="Verdana"/>
              </a:rPr>
              <a:t>Login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Worksation  </a:t>
            </a:r>
            <a:r>
              <a:rPr sz="2000" dirty="0">
                <a:latin typeface="Verdana"/>
                <a:cs typeface="Verdana"/>
              </a:rPr>
              <a:t>ID /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PW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4428" y="2043557"/>
            <a:ext cx="4035172" cy="1297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Verdana"/>
                <a:cs typeface="Verdana"/>
              </a:rPr>
              <a:t>: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 smtClean="0">
                <a:solidFill>
                  <a:srgbClr val="FF0000"/>
                </a:solidFill>
                <a:latin typeface="Verdana"/>
                <a:cs typeface="Verdana"/>
              </a:rPr>
              <a:t>163.180.118.</a:t>
            </a:r>
            <a:r>
              <a:rPr lang="en-US" sz="2000" dirty="0" smtClean="0">
                <a:solidFill>
                  <a:srgbClr val="FF0000"/>
                </a:solidFill>
                <a:latin typeface="Verdana"/>
                <a:cs typeface="Verdana"/>
              </a:rPr>
              <a:t>55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: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Your </a:t>
            </a:r>
            <a:r>
              <a:rPr sz="2000" dirty="0" smtClean="0">
                <a:solidFill>
                  <a:srgbClr val="FF0000"/>
                </a:solidFill>
                <a:latin typeface="Verdana"/>
                <a:cs typeface="Verdana"/>
              </a:rPr>
              <a:t>student</a:t>
            </a:r>
            <a:r>
              <a:rPr sz="2000" spc="-110" dirty="0" smtClean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5" dirty="0" smtClean="0">
                <a:solidFill>
                  <a:srgbClr val="FF0000"/>
                </a:solidFill>
                <a:latin typeface="Verdana"/>
                <a:cs typeface="Verdana"/>
              </a:rPr>
              <a:t>number</a:t>
            </a:r>
            <a:r>
              <a:rPr lang="en-US" sz="2000" spc="-5" dirty="0" smtClean="0">
                <a:solidFill>
                  <a:srgbClr val="FF0000"/>
                </a:solidFill>
                <a:latin typeface="Verdana"/>
                <a:cs typeface="Verdana"/>
              </a:rPr>
              <a:t>/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2000" spc="-5" dirty="0" smtClean="0">
                <a:solidFill>
                  <a:srgbClr val="0033CC"/>
                </a:solidFill>
                <a:latin typeface="Verdana"/>
                <a:cs typeface="Verdana"/>
              </a:rPr>
              <a:t>* </a:t>
            </a:r>
            <a:r>
              <a:rPr lang="en-US" sz="1600" spc="-5" dirty="0" smtClean="0">
                <a:solidFill>
                  <a:srgbClr val="0033CC"/>
                </a:solidFill>
                <a:latin typeface="Verdana"/>
                <a:cs typeface="Verdana"/>
              </a:rPr>
              <a:t>Password is the same when you log on the server for LAB1</a:t>
            </a:r>
            <a:endParaRPr sz="1600" dirty="0">
              <a:solidFill>
                <a:srgbClr val="0033CC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594" y="4040632"/>
            <a:ext cx="13716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Wingdings"/>
                <a:cs typeface="Wingdings"/>
              </a:rPr>
              <a:t>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739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9432" y="280415"/>
            <a:ext cx="430682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350385">
              <a:lnSpc>
                <a:spcPct val="100000"/>
              </a:lnSpc>
            </a:pPr>
            <a:r>
              <a:rPr spc="-5" dirty="0"/>
              <a:t>Pre </a:t>
            </a:r>
            <a:r>
              <a:rPr spc="-10" dirty="0"/>
              <a:t>Simulation</a:t>
            </a:r>
            <a:r>
              <a:rPr spc="-15" dirty="0"/>
              <a:t> </a:t>
            </a:r>
            <a:r>
              <a:rPr spc="-10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58189"/>
            <a:ext cx="7766684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800" spc="-5" dirty="0">
                <a:latin typeface="Verdana"/>
                <a:cs typeface="Verdana"/>
              </a:rPr>
              <a:t>This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right </a:t>
            </a:r>
            <a:r>
              <a:rPr sz="1800" dirty="0">
                <a:latin typeface="Verdana"/>
                <a:cs typeface="Verdana"/>
              </a:rPr>
              <a:t>result of </a:t>
            </a:r>
            <a:r>
              <a:rPr sz="1800" spc="-5" dirty="0">
                <a:latin typeface="Verdana"/>
                <a:cs typeface="Verdana"/>
              </a:rPr>
              <a:t>Pre </a:t>
            </a:r>
            <a:r>
              <a:rPr sz="1800" dirty="0">
                <a:latin typeface="Verdana"/>
                <a:cs typeface="Verdana"/>
              </a:rPr>
              <a:t>Sim(We can </a:t>
            </a:r>
            <a:r>
              <a:rPr sz="1800" spc="-5" dirty="0">
                <a:latin typeface="Verdana"/>
                <a:cs typeface="Verdana"/>
              </a:rPr>
              <a:t>check </a:t>
            </a:r>
            <a:r>
              <a:rPr sz="1800" dirty="0">
                <a:latin typeface="Verdana"/>
                <a:cs typeface="Verdana"/>
              </a:rPr>
              <a:t>some </a:t>
            </a:r>
            <a:r>
              <a:rPr sz="1800" spc="-5" dirty="0">
                <a:latin typeface="Verdana"/>
                <a:cs typeface="Verdana"/>
              </a:rPr>
              <a:t>delay </a:t>
            </a:r>
            <a:r>
              <a:rPr sz="1800" dirty="0">
                <a:latin typeface="Verdana"/>
                <a:cs typeface="Verdana"/>
              </a:rPr>
              <a:t>and glitch)  But result must be same with Functional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simulation.</a:t>
            </a:r>
            <a:endParaRPr sz="1800">
              <a:latin typeface="Verdana"/>
              <a:cs typeface="Verdana"/>
            </a:endParaRPr>
          </a:p>
          <a:p>
            <a:pPr marL="367093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Verdana"/>
                <a:cs typeface="Verdana"/>
              </a:rPr>
              <a:t>You’ve </a:t>
            </a:r>
            <a:r>
              <a:rPr sz="1800" dirty="0">
                <a:latin typeface="Verdana"/>
                <a:cs typeface="Verdana"/>
              </a:rPr>
              <a:t>just finished core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synthesis!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1746" y="2333625"/>
            <a:ext cx="7357109" cy="452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3170555" algn="l"/>
                <a:tab pos="5250180" algn="l"/>
              </a:tabLst>
            </a:pPr>
            <a:r>
              <a:rPr sz="2100" spc="-7" baseline="-7936" dirty="0">
                <a:latin typeface="Verdana"/>
                <a:cs typeface="Verdana"/>
              </a:rPr>
              <a:t>ber</a:t>
            </a:r>
            <a:r>
              <a:rPr sz="2100" spc="705" baseline="-7936" dirty="0">
                <a:latin typeface="Verdana"/>
                <a:cs typeface="Verdana"/>
              </a:rPr>
              <a:t> </a:t>
            </a:r>
            <a:r>
              <a:rPr sz="2100" spc="-7" baseline="-7936" dirty="0">
                <a:latin typeface="Verdana"/>
                <a:cs typeface="Verdana"/>
              </a:rPr>
              <a:t>29, </a:t>
            </a:r>
            <a:r>
              <a:rPr sz="2100" baseline="-7936" dirty="0">
                <a:latin typeface="Verdana"/>
                <a:cs typeface="Verdana"/>
              </a:rPr>
              <a:t> </a:t>
            </a:r>
            <a:r>
              <a:rPr sz="2100" spc="-7" baseline="-7936" dirty="0">
                <a:latin typeface="Verdana"/>
                <a:cs typeface="Verdana"/>
              </a:rPr>
              <a:t>2013	</a:t>
            </a:r>
            <a:r>
              <a:rPr sz="2400" spc="-7" baseline="-6944" dirty="0">
                <a:latin typeface="Verdana"/>
                <a:cs typeface="Verdana"/>
              </a:rPr>
              <a:t>19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037" y="2333625"/>
            <a:ext cx="7283450" cy="4524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7489" y="6472549"/>
            <a:ext cx="4375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z="1400" spc="-5" dirty="0">
                <a:latin typeface="Verdana"/>
                <a:cs typeface="Verdana"/>
              </a:rPr>
              <a:t>Octo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8723" y="280415"/>
            <a:ext cx="1405127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1411" y="280415"/>
            <a:ext cx="601979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0952" y="280415"/>
            <a:ext cx="3575304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019550">
              <a:lnSpc>
                <a:spcPct val="100000"/>
              </a:lnSpc>
            </a:pPr>
            <a:r>
              <a:rPr spc="-10" dirty="0"/>
              <a:t>Astro Input </a:t>
            </a:r>
            <a:r>
              <a:rPr spc="-5" dirty="0"/>
              <a:t>and</a:t>
            </a:r>
            <a:r>
              <a:rPr spc="35" dirty="0"/>
              <a:t> </a:t>
            </a:r>
            <a:r>
              <a:rPr spc="-10" dirty="0"/>
              <a:t>Output</a:t>
            </a:r>
          </a:p>
        </p:txBody>
      </p:sp>
      <p:sp>
        <p:nvSpPr>
          <p:cNvPr id="7" name="object 7"/>
          <p:cNvSpPr/>
          <p:nvPr/>
        </p:nvSpPr>
        <p:spPr>
          <a:xfrm>
            <a:off x="300037" y="1457325"/>
            <a:ext cx="3798824" cy="276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0426" y="3684587"/>
            <a:ext cx="4332224" cy="2486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2532" y="3327653"/>
            <a:ext cx="1859914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A40020"/>
                </a:solidFill>
                <a:latin typeface="Verdana"/>
                <a:cs typeface="Verdana"/>
              </a:rPr>
              <a:t>Astro Output</a:t>
            </a:r>
            <a:r>
              <a:rPr sz="1600" spc="-50" dirty="0">
                <a:solidFill>
                  <a:srgbClr val="A4002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A40020"/>
                </a:solidFill>
                <a:latin typeface="Verdana"/>
                <a:cs typeface="Verdana"/>
              </a:rPr>
              <a:t>Files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1616" y="4265803"/>
            <a:ext cx="170561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A40020"/>
                </a:solidFill>
                <a:latin typeface="Verdana"/>
                <a:cs typeface="Verdana"/>
              </a:rPr>
              <a:t>Astro Input</a:t>
            </a:r>
            <a:r>
              <a:rPr sz="1600" spc="-45" dirty="0">
                <a:solidFill>
                  <a:srgbClr val="A4002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A40020"/>
                </a:solidFill>
                <a:latin typeface="Verdana"/>
                <a:cs typeface="Verdana"/>
              </a:rPr>
              <a:t>Files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78067" y="280415"/>
            <a:ext cx="3028188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629275">
              <a:lnSpc>
                <a:spcPct val="100000"/>
              </a:lnSpc>
            </a:pPr>
            <a:r>
              <a:rPr spc="-5" dirty="0"/>
              <a:t>Preparing</a:t>
            </a:r>
            <a:r>
              <a:rPr spc="-45" dirty="0"/>
              <a:t> </a:t>
            </a:r>
            <a:r>
              <a:rPr spc="-5" dirty="0"/>
              <a:t>P&amp;R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707770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Now </a:t>
            </a:r>
            <a:r>
              <a:rPr sz="2000" dirty="0">
                <a:latin typeface="Verdana"/>
                <a:cs typeface="Verdana"/>
              </a:rPr>
              <a:t>We </a:t>
            </a:r>
            <a:r>
              <a:rPr sz="2000" spc="-5" dirty="0">
                <a:latin typeface="Verdana"/>
                <a:cs typeface="Verdana"/>
              </a:rPr>
              <a:t>get Finally </a:t>
            </a:r>
            <a:r>
              <a:rPr sz="2000" dirty="0">
                <a:latin typeface="Verdana"/>
                <a:cs typeface="Verdana"/>
              </a:rPr>
              <a:t>3 </a:t>
            </a:r>
            <a:r>
              <a:rPr sz="2000" spc="-5" dirty="0">
                <a:latin typeface="Verdana"/>
                <a:cs typeface="Verdana"/>
              </a:rPr>
              <a:t>file </a:t>
            </a:r>
            <a:r>
              <a:rPr sz="2000" dirty="0">
                <a:latin typeface="Verdana"/>
                <a:cs typeface="Verdana"/>
              </a:rPr>
              <a:t>:</a:t>
            </a:r>
            <a:r>
              <a:rPr sz="2000" spc="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./example/Syn_pad/output/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1616532"/>
            <a:ext cx="2706370" cy="1104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100"/>
              </a:lnSpc>
            </a:pP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FIR_FILTER_PAD.v  FIR</a:t>
            </a:r>
            <a:r>
              <a:rPr sz="2000" spc="-10" dirty="0">
                <a:solidFill>
                  <a:srgbClr val="FF3300"/>
                </a:solidFill>
                <a:latin typeface="Verdana"/>
                <a:cs typeface="Verdana"/>
              </a:rPr>
              <a:t>_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FILTER_PA</a:t>
            </a:r>
            <a:r>
              <a:rPr sz="2000" spc="-15" dirty="0">
                <a:solidFill>
                  <a:srgbClr val="FF3300"/>
                </a:solidFill>
                <a:latin typeface="Verdana"/>
                <a:cs typeface="Verdana"/>
              </a:rPr>
              <a:t>D</a:t>
            </a:r>
            <a:r>
              <a:rPr sz="2000" spc="-10" dirty="0">
                <a:solidFill>
                  <a:srgbClr val="FF3300"/>
                </a:solidFill>
                <a:latin typeface="Verdana"/>
                <a:cs typeface="Verdana"/>
              </a:rPr>
              <a:t>.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sdc  FIR_FILTER_PAD.sdf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828" y="1616836"/>
            <a:ext cx="3089275" cy="110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8595">
              <a:lnSpc>
                <a:spcPct val="120000"/>
              </a:lnSpc>
            </a:pP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(Core </a:t>
            </a: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netlist with</a:t>
            </a:r>
            <a:r>
              <a:rPr sz="2000" spc="-85" dirty="0">
                <a:solidFill>
                  <a:srgbClr val="FF33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3300"/>
                </a:solidFill>
                <a:latin typeface="Verdana"/>
                <a:cs typeface="Verdana"/>
              </a:rPr>
              <a:t>pad)  (Constraints)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(Cell Delay</a:t>
            </a:r>
            <a:r>
              <a:rPr sz="2000" spc="-30" dirty="0">
                <a:solidFill>
                  <a:srgbClr val="FF33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Verdana"/>
                <a:cs typeface="Verdana"/>
              </a:rPr>
              <a:t>information)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080257"/>
            <a:ext cx="554609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dirty="0">
                <a:latin typeface="Verdana"/>
                <a:cs typeface="Verdana"/>
              </a:rPr>
              <a:t>Make a new DIR “Astro” </a:t>
            </a:r>
            <a:r>
              <a:rPr sz="2000" spc="-5" dirty="0">
                <a:latin typeface="Verdana"/>
                <a:cs typeface="Verdana"/>
              </a:rPr>
              <a:t>in Design root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  </a:t>
            </a:r>
            <a:r>
              <a:rPr sz="2000" spc="-5" dirty="0">
                <a:latin typeface="Verdana"/>
                <a:cs typeface="Verdana"/>
              </a:rPr>
              <a:t>Copy All </a:t>
            </a:r>
            <a:r>
              <a:rPr sz="2000" dirty="0">
                <a:latin typeface="Verdana"/>
                <a:cs typeface="Verdana"/>
              </a:rPr>
              <a:t>results </a:t>
            </a:r>
            <a:r>
              <a:rPr sz="2000" spc="-5" dirty="0">
                <a:latin typeface="Verdana"/>
                <a:cs typeface="Verdana"/>
              </a:rPr>
              <a:t>to </a:t>
            </a:r>
            <a:r>
              <a:rPr sz="2000" dirty="0">
                <a:latin typeface="Verdana"/>
                <a:cs typeface="Verdana"/>
              </a:rPr>
              <a:t>Astro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</a:t>
            </a:r>
          </a:p>
        </p:txBody>
      </p:sp>
      <p:sp>
        <p:nvSpPr>
          <p:cNvPr id="9" name="object 9"/>
          <p:cNvSpPr/>
          <p:nvPr/>
        </p:nvSpPr>
        <p:spPr>
          <a:xfrm>
            <a:off x="2295525" y="4113148"/>
            <a:ext cx="4552950" cy="962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9876" y="5075237"/>
            <a:ext cx="4429125" cy="552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2852" y="280415"/>
            <a:ext cx="2194560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4972" y="280415"/>
            <a:ext cx="2756916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9447" y="280415"/>
            <a:ext cx="606551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3559" y="280415"/>
            <a:ext cx="3282695" cy="792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1233170">
              <a:lnSpc>
                <a:spcPct val="100000"/>
              </a:lnSpc>
            </a:pPr>
            <a:r>
              <a:rPr spc="-10" dirty="0"/>
              <a:t>Common </a:t>
            </a:r>
            <a:r>
              <a:rPr spc="-5" dirty="0"/>
              <a:t>Informations for P&amp;R</a:t>
            </a:r>
            <a:r>
              <a:rPr spc="65" dirty="0"/>
              <a:t> </a:t>
            </a:r>
            <a:r>
              <a:rPr spc="-5" dirty="0"/>
              <a:t>Process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35940" y="1312036"/>
            <a:ext cx="8072119" cy="3313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We use </a:t>
            </a:r>
            <a:r>
              <a:rPr lang="en-US" dirty="0" smtClean="0"/>
              <a:t>SS</a:t>
            </a:r>
            <a:r>
              <a:rPr dirty="0" smtClean="0"/>
              <a:t> 0.</a:t>
            </a:r>
            <a:r>
              <a:rPr lang="en-US" dirty="0" smtClean="0"/>
              <a:t>13</a:t>
            </a:r>
            <a:r>
              <a:rPr dirty="0" smtClean="0"/>
              <a:t>um </a:t>
            </a:r>
            <a:r>
              <a:rPr dirty="0"/>
              <a:t>Standard </a:t>
            </a:r>
            <a:r>
              <a:rPr spc="-5" dirty="0"/>
              <a:t>Cell</a:t>
            </a:r>
            <a:r>
              <a:rPr spc="-130" dirty="0"/>
              <a:t> </a:t>
            </a:r>
            <a:r>
              <a:rPr spc="-5" dirty="0"/>
              <a:t>Library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"/>
            </a:pPr>
            <a:endParaRPr sz="2900" dirty="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Library </a:t>
            </a:r>
            <a:r>
              <a:rPr dirty="0"/>
              <a:t>DIR</a:t>
            </a:r>
            <a:r>
              <a:rPr spc="-90" dirty="0"/>
              <a:t> </a:t>
            </a:r>
            <a:r>
              <a:rPr dirty="0" smtClean="0"/>
              <a:t>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33CC"/>
                </a:solidFill>
                <a:sym typeface="Wingdings" panose="05000000000000000000" pitchFamily="2" charset="2"/>
              </a:rPr>
              <a:t> path may be changed!! Just verify again</a:t>
            </a:r>
            <a:endParaRPr dirty="0">
              <a:solidFill>
                <a:srgbClr val="0033CC"/>
              </a:solidFill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lang="en-US" spc="-5" dirty="0">
                <a:solidFill>
                  <a:srgbClr val="6F2F9F"/>
                </a:solidFill>
              </a:rPr>
              <a:t>/home/VLSI_graduated_2016</a:t>
            </a:r>
            <a:r>
              <a:rPr lang="en-US" spc="-5" dirty="0" smtClean="0">
                <a:solidFill>
                  <a:srgbClr val="6F2F9F"/>
                </a:solidFill>
              </a:rPr>
              <a:t>/&lt;your id&gt;/samsung013/</a:t>
            </a:r>
            <a:r>
              <a:rPr lang="en-US" spc="-5" dirty="0" err="1" smtClean="0">
                <a:solidFill>
                  <a:srgbClr val="6F2F9F"/>
                </a:solidFill>
              </a:rPr>
              <a:t>Astro_PHA_lib</a:t>
            </a:r>
            <a:endParaRPr sz="2900" dirty="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TECH </a:t>
            </a:r>
            <a:r>
              <a:rPr spc="-5" dirty="0"/>
              <a:t>files(.tdf, </a:t>
            </a:r>
            <a:r>
              <a:rPr dirty="0"/>
              <a:t>.tf,</a:t>
            </a:r>
            <a:r>
              <a:rPr spc="-95" dirty="0"/>
              <a:t> </a:t>
            </a:r>
            <a:r>
              <a:rPr spc="-5" dirty="0"/>
              <a:t>.clf)</a:t>
            </a:r>
          </a:p>
          <a:p>
            <a:pPr marL="927100" lvl="1" indent="-457200">
              <a:lnSpc>
                <a:spcPct val="100000"/>
              </a:lnSpc>
              <a:spcBef>
                <a:spcPts val="385"/>
              </a:spcBef>
              <a:buSzPct val="78125"/>
              <a:buFont typeface="Verdana"/>
              <a:buChar char="−"/>
              <a:tabLst>
                <a:tab pos="927735" algn="l"/>
              </a:tabLst>
            </a:pPr>
            <a:r>
              <a:rPr sz="1600" spc="-5" dirty="0">
                <a:solidFill>
                  <a:srgbClr val="6F2F9F"/>
                </a:solidFill>
                <a:latin typeface="Verdana"/>
                <a:cs typeface="Verdana"/>
              </a:rPr>
              <a:t>./Library</a:t>
            </a:r>
            <a:r>
              <a:rPr sz="1600" spc="-40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Verdana"/>
                <a:cs typeface="Verdana"/>
              </a:rPr>
              <a:t>DIR/TECH/</a:t>
            </a:r>
            <a:endParaRPr sz="1600" dirty="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75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lang="en-US" spc="-5" dirty="0" smtClean="0"/>
              <a:t>PAD</a:t>
            </a:r>
            <a:endParaRPr spc="-5" dirty="0"/>
          </a:p>
          <a:p>
            <a:pPr marL="927100" lvl="1" indent="-457200">
              <a:lnSpc>
                <a:spcPct val="100000"/>
              </a:lnSpc>
              <a:spcBef>
                <a:spcPts val="385"/>
              </a:spcBef>
              <a:buSzPct val="78125"/>
              <a:buFont typeface="Verdana"/>
              <a:buChar char="−"/>
              <a:tabLst>
                <a:tab pos="927735" algn="l"/>
              </a:tabLst>
            </a:pPr>
            <a:r>
              <a:rPr lang="en-US" sz="1600" spc="-5" dirty="0">
                <a:solidFill>
                  <a:srgbClr val="6F2F9F"/>
                </a:solidFill>
                <a:latin typeface="Verdana"/>
                <a:cs typeface="Verdana"/>
              </a:rPr>
              <a:t>/</a:t>
            </a:r>
            <a:r>
              <a:rPr lang="en-US" sz="1600" spc="-5" dirty="0" smtClean="0">
                <a:solidFill>
                  <a:srgbClr val="6F2F9F"/>
                </a:solidFill>
                <a:latin typeface="Verdana"/>
                <a:cs typeface="Verdana"/>
              </a:rPr>
              <a:t>home/VLSI_graduated_2016/&lt;your id&gt;/samsung013/</a:t>
            </a:r>
            <a:r>
              <a:rPr lang="en-US" sz="1600" spc="-5" dirty="0" err="1" smtClean="0">
                <a:solidFill>
                  <a:srgbClr val="6F2F9F"/>
                </a:solidFill>
                <a:latin typeface="Verdana"/>
                <a:cs typeface="Verdana"/>
              </a:rPr>
              <a:t>Astro_PHA_lib</a:t>
            </a:r>
            <a:r>
              <a:rPr lang="en-US" sz="1600" spc="-5" dirty="0" smtClean="0">
                <a:solidFill>
                  <a:srgbClr val="6F2F9F"/>
                </a:solidFill>
                <a:latin typeface="Verdana"/>
                <a:cs typeface="Verdana"/>
              </a:rPr>
              <a:t>/std150e_60poi_io_6lm_071011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6643" y="280415"/>
            <a:ext cx="1296924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01128" y="280415"/>
            <a:ext cx="140512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6428105">
              <a:lnSpc>
                <a:spcPct val="100000"/>
              </a:lnSpc>
            </a:pPr>
            <a:r>
              <a:rPr spc="-5" dirty="0"/>
              <a:t>Run</a:t>
            </a:r>
            <a:r>
              <a:rPr spc="-65" dirty="0"/>
              <a:t> </a:t>
            </a:r>
            <a:r>
              <a:rPr spc="-10" dirty="0"/>
              <a:t>Astro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312036"/>
            <a:ext cx="4654550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Move </a:t>
            </a:r>
            <a:r>
              <a:rPr sz="2000" spc="-5" dirty="0">
                <a:latin typeface="Verdana"/>
                <a:cs typeface="Verdana"/>
              </a:rPr>
              <a:t>to ./Design </a:t>
            </a:r>
            <a:r>
              <a:rPr sz="2000" dirty="0">
                <a:latin typeface="Verdana"/>
                <a:cs typeface="Verdana"/>
              </a:rPr>
              <a:t>DIR/Astro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DIR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Type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dirty="0" smtClean="0">
                <a:latin typeface="Verdana"/>
                <a:cs typeface="Verdana"/>
              </a:rPr>
              <a:t>Astro</a:t>
            </a:r>
            <a:r>
              <a:rPr lang="en-US" sz="2000" dirty="0" smtClean="0">
                <a:latin typeface="Verdana"/>
                <a:cs typeface="Verdana"/>
              </a:rPr>
              <a:t> -galaxy</a:t>
            </a:r>
            <a:r>
              <a:rPr sz="2000" dirty="0" smtClean="0">
                <a:latin typeface="Verdana"/>
                <a:cs typeface="Verdana"/>
              </a:rPr>
              <a:t>”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466" y="1104962"/>
            <a:ext cx="1833880" cy="575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900" y="2158998"/>
            <a:ext cx="7010400" cy="469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00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  <a:tabLst>
                <a:tab pos="3816350" algn="l"/>
                <a:tab pos="5895975" algn="l"/>
              </a:tabLst>
            </a:pPr>
            <a:r>
              <a:rPr sz="1400" spc="-5" dirty="0">
                <a:latin typeface="Verdana"/>
                <a:cs typeface="Verdana"/>
              </a:rPr>
              <a:t>October</a:t>
            </a:r>
            <a:r>
              <a:rPr sz="1400" spc="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29,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	</a:t>
            </a:r>
            <a:r>
              <a:rPr sz="1600" spc="-5" dirty="0">
                <a:latin typeface="Verdana"/>
                <a:cs typeface="Verdana"/>
              </a:rPr>
              <a:t>27	</a:t>
            </a:r>
            <a:r>
              <a:rPr sz="2100" spc="-7" baseline="7936" dirty="0">
                <a:latin typeface="Verdana"/>
                <a:cs typeface="Verdana"/>
              </a:rPr>
              <a:t>CSA </a:t>
            </a:r>
            <a:r>
              <a:rPr sz="2100" baseline="7936" dirty="0">
                <a:latin typeface="Verdana"/>
                <a:cs typeface="Verdana"/>
              </a:rPr>
              <a:t>&amp;</a:t>
            </a:r>
            <a:r>
              <a:rPr sz="2100" spc="-165" baseline="7936" dirty="0">
                <a:latin typeface="Verdana"/>
                <a:cs typeface="Verdana"/>
              </a:rPr>
              <a:t> </a:t>
            </a:r>
            <a:r>
              <a:rPr sz="2100" baseline="7936" dirty="0">
                <a:latin typeface="Verdana"/>
                <a:cs typeface="Verdana"/>
              </a:rPr>
              <a:t>VLSI</a:t>
            </a:r>
            <a:endParaRPr sz="2100" baseline="7936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900" y="2158998"/>
            <a:ext cx="7010400" cy="4698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2251" y="1104962"/>
            <a:ext cx="1801749" cy="5753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99172" y="6445474"/>
            <a:ext cx="12509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dirty="0">
                <a:latin typeface="Verdana"/>
                <a:cs typeface="Verdana"/>
              </a:rPr>
              <a:t>L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3420" y="280415"/>
            <a:ext cx="440283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254500">
              <a:lnSpc>
                <a:spcPct val="100000"/>
              </a:lnSpc>
            </a:pPr>
            <a:r>
              <a:rPr spc="-5" dirty="0"/>
              <a:t>Load </a:t>
            </a:r>
            <a:r>
              <a:rPr spc="-10" dirty="0"/>
              <a:t>Synthesis</a:t>
            </a:r>
            <a:r>
              <a:rPr spc="10" dirty="0"/>
              <a:t> </a:t>
            </a:r>
            <a:r>
              <a:rPr spc="-10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3968115" cy="1408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Tools </a:t>
            </a:r>
            <a:r>
              <a:rPr sz="2000" dirty="0">
                <a:latin typeface="Verdana"/>
                <a:cs typeface="Verdana"/>
              </a:rPr>
              <a:t>&gt; Data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Prep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Netlist </a:t>
            </a:r>
            <a:r>
              <a:rPr sz="2000" dirty="0">
                <a:latin typeface="Verdana"/>
                <a:cs typeface="Verdana"/>
              </a:rPr>
              <a:t>In &gt; </a:t>
            </a:r>
            <a:r>
              <a:rPr sz="2000" spc="-10" dirty="0">
                <a:latin typeface="Verdana"/>
                <a:cs typeface="Verdana"/>
              </a:rPr>
              <a:t>Verilog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CEL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"/>
              </a:spcBef>
              <a:buFont typeface="Wingdings"/>
              <a:buChar char=""/>
            </a:pPr>
            <a:endParaRPr sz="2900">
              <a:latin typeface="Times New Roman"/>
              <a:cs typeface="Times New Roman"/>
            </a:endParaRPr>
          </a:p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10" dirty="0">
                <a:latin typeface="Verdana"/>
                <a:cs typeface="Verdana"/>
              </a:rPr>
              <a:t>Fill </a:t>
            </a:r>
            <a:r>
              <a:rPr sz="2000" spc="-5" dirty="0">
                <a:latin typeface="Verdana"/>
                <a:cs typeface="Verdana"/>
              </a:rPr>
              <a:t>the Blank like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Picture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872992"/>
            <a:ext cx="4072254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TECH </a:t>
            </a:r>
            <a:r>
              <a:rPr sz="2000" spc="-5" dirty="0">
                <a:latin typeface="Verdana"/>
                <a:cs typeface="Verdana"/>
              </a:rPr>
              <a:t>file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400" spc="-5" dirty="0" smtClean="0">
                <a:latin typeface="Verdana"/>
                <a:cs typeface="Verdana"/>
              </a:rPr>
              <a:t>/</a:t>
            </a:r>
            <a:r>
              <a:rPr lang="en-US" sz="1400" spc="-5" dirty="0" smtClean="0">
                <a:latin typeface="Verdana"/>
                <a:cs typeface="Verdana"/>
              </a:rPr>
              <a:t>home/VLSI_graduated_2016/&lt;your id</a:t>
            </a:r>
            <a:r>
              <a:rPr lang="en-US" sz="1400" spc="-5" dirty="0">
                <a:latin typeface="Verdana"/>
                <a:cs typeface="Verdana"/>
              </a:rPr>
              <a:t>&gt;/samsung013/Astro_PHA_lib/TECH/std150e_prim_6m.techgen.tf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0300" y="1125599"/>
            <a:ext cx="4203700" cy="572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17221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0300" y="1125599"/>
            <a:ext cx="4203700" cy="572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28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3579" y="280415"/>
            <a:ext cx="3122676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35295">
              <a:lnSpc>
                <a:spcPct val="100000"/>
              </a:lnSpc>
            </a:pPr>
            <a:r>
              <a:rPr spc="-5" dirty="0"/>
              <a:t>Library</a:t>
            </a:r>
            <a:r>
              <a:rPr spc="-40" dirty="0"/>
              <a:t> </a:t>
            </a:r>
            <a:r>
              <a:rPr spc="-5" dirty="0"/>
              <a:t>Setting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35426" y="1312036"/>
            <a:ext cx="2871470" cy="1042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Add Two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Library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Use </a:t>
            </a:r>
            <a:r>
              <a:rPr sz="2000" spc="-5" dirty="0">
                <a:latin typeface="Verdana"/>
                <a:cs typeface="Verdana"/>
              </a:rPr>
              <a:t>Absolute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Path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And </a:t>
            </a:r>
            <a:r>
              <a:rPr sz="2000" spc="-5" dirty="0">
                <a:latin typeface="Verdana"/>
                <a:cs typeface="Verdana"/>
              </a:rPr>
              <a:t>then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Hide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49450"/>
            <a:ext cx="3281426" cy="4465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29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256" y="2442727"/>
            <a:ext cx="4500743" cy="380567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029200" y="4343400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53000" y="2973567"/>
            <a:ext cx="2053591" cy="473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6359" y="280415"/>
            <a:ext cx="373989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917440">
              <a:lnSpc>
                <a:spcPct val="100000"/>
              </a:lnSpc>
            </a:pPr>
            <a:r>
              <a:rPr spc="-5" dirty="0"/>
              <a:t>Global Net</a:t>
            </a:r>
            <a:r>
              <a:rPr spc="-55" dirty="0"/>
              <a:t> </a:t>
            </a:r>
            <a:r>
              <a:rPr spc="-5" dirty="0"/>
              <a:t>Setting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1964" y="4935473"/>
            <a:ext cx="4780280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Remember </a:t>
            </a:r>
            <a:r>
              <a:rPr sz="2000" dirty="0">
                <a:latin typeface="Verdana"/>
                <a:cs typeface="Verdana"/>
              </a:rPr>
              <a:t>…. We use VDD,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GND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And then </a:t>
            </a:r>
            <a:r>
              <a:rPr sz="2000" spc="-5" dirty="0">
                <a:latin typeface="Verdana"/>
                <a:cs typeface="Verdana"/>
              </a:rPr>
              <a:t>Click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OK~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0875" y="5562600"/>
            <a:ext cx="4683125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165163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3" y="1233424"/>
            <a:ext cx="5124450" cy="166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0875" y="5562600"/>
            <a:ext cx="4683125" cy="12953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" y="2846323"/>
            <a:ext cx="8816975" cy="1866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3275" y="979424"/>
            <a:ext cx="2943225" cy="1866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0058" y="6449687"/>
            <a:ext cx="2844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9"/>
              </a:lnSpc>
            </a:pPr>
            <a:r>
              <a:rPr sz="1600" spc="-5" dirty="0">
                <a:latin typeface="Verdana"/>
                <a:cs typeface="Verdana"/>
              </a:rPr>
              <a:t>30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11011" y="280415"/>
            <a:ext cx="3095243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62600">
              <a:lnSpc>
                <a:spcPct val="100000"/>
              </a:lnSpc>
            </a:pPr>
            <a:r>
              <a:rPr spc="-5" dirty="0"/>
              <a:t>Loaded</a:t>
            </a:r>
            <a:r>
              <a:rPr spc="-45" dirty="0"/>
              <a:t> </a:t>
            </a:r>
            <a:r>
              <a:rPr spc="-5" dirty="0"/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8082" y="1357503"/>
            <a:ext cx="16256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Wingdings"/>
                <a:cs typeface="Wingdings"/>
              </a:rPr>
              <a:t>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1482" y="1313053"/>
            <a:ext cx="266001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Check the </a:t>
            </a:r>
            <a:r>
              <a:rPr sz="1800" dirty="0">
                <a:latin typeface="Verdana"/>
                <a:cs typeface="Verdana"/>
              </a:rPr>
              <a:t>Cells &amp;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Pads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557400"/>
            <a:ext cx="5072126" cy="446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59" y="280415"/>
            <a:ext cx="450189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4155440">
              <a:lnSpc>
                <a:spcPct val="100000"/>
              </a:lnSpc>
            </a:pPr>
            <a:r>
              <a:rPr spc="-5" dirty="0"/>
              <a:t>SDC(constraints)</a:t>
            </a:r>
            <a:r>
              <a:rPr spc="-20" dirty="0"/>
              <a:t> </a:t>
            </a:r>
            <a:r>
              <a:rPr spc="-5" dirty="0"/>
              <a:t>Load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51076"/>
            <a:ext cx="7988934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2582545" indent="-914400">
              <a:lnSpc>
                <a:spcPct val="12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.sdc </a:t>
            </a:r>
            <a:r>
              <a:rPr sz="2000" spc="-5" dirty="0">
                <a:latin typeface="Verdana"/>
                <a:cs typeface="Verdana"/>
              </a:rPr>
              <a:t>file modification Before Loaded  set_ideal_network </a:t>
            </a:r>
            <a:r>
              <a:rPr sz="2000" dirty="0">
                <a:latin typeface="Verdana"/>
                <a:cs typeface="Verdana"/>
              </a:rPr>
              <a:t>[get_ports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CLK]</a:t>
            </a:r>
            <a:endParaRPr sz="200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-&gt; </a:t>
            </a:r>
            <a:r>
              <a:rPr sz="2000" spc="-5" dirty="0">
                <a:latin typeface="Verdana"/>
                <a:cs typeface="Verdana"/>
              </a:rPr>
              <a:t>set_propagated_clock [get_clocks</a:t>
            </a:r>
            <a:r>
              <a:rPr sz="2000" spc="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CLK]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Tools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Astro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Timing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Load </a:t>
            </a:r>
            <a:r>
              <a:rPr sz="2000" dirty="0">
                <a:latin typeface="Verdana"/>
                <a:cs typeface="Verdana"/>
              </a:rPr>
              <a:t>SDC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File</a:t>
            </a:r>
            <a:endParaRPr sz="2000">
              <a:latin typeface="Verdana"/>
              <a:cs typeface="Verdana"/>
            </a:endParaRP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dirty="0">
                <a:latin typeface="Verdana"/>
                <a:cs typeface="Verdana"/>
              </a:rPr>
              <a:t>Name </a:t>
            </a:r>
            <a:r>
              <a:rPr sz="2000" spc="-5" dirty="0">
                <a:latin typeface="Verdana"/>
                <a:cs typeface="Verdana"/>
              </a:rPr>
              <a:t>is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“FIR_FILTER_PAD.sdc”</a:t>
            </a:r>
            <a:endParaRPr sz="2000">
              <a:latin typeface="Verdana"/>
              <a:cs typeface="Verdana"/>
            </a:endParaRPr>
          </a:p>
          <a:p>
            <a:pPr marL="36709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Verdana"/>
                <a:cs typeface="Verdana"/>
              </a:rPr>
              <a:t>&lt;=We </a:t>
            </a:r>
            <a:r>
              <a:rPr sz="2000" spc="-5" dirty="0">
                <a:latin typeface="Verdana"/>
                <a:cs typeface="Verdana"/>
              </a:rPr>
              <a:t>get this file </a:t>
            </a:r>
            <a:r>
              <a:rPr sz="2000" dirty="0">
                <a:latin typeface="Verdana"/>
                <a:cs typeface="Verdana"/>
              </a:rPr>
              <a:t>after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synthesis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607" y="4267200"/>
            <a:ext cx="3771900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1600200"/>
            <a:ext cx="6400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Contents</a:t>
            </a:r>
          </a:p>
          <a:p>
            <a:endParaRPr lang="en-US" altLang="ko-KR" sz="3600" dirty="0"/>
          </a:p>
          <a:p>
            <a:pPr marL="257175" indent="-257175">
              <a:buAutoNum type="arabicPeriod"/>
            </a:pPr>
            <a:r>
              <a:rPr lang="en-US" altLang="ko-KR" sz="3600" dirty="0" smtClean="0"/>
              <a:t> Front-end design</a:t>
            </a:r>
            <a:endParaRPr lang="en-US" altLang="ko-KR" sz="3600" dirty="0"/>
          </a:p>
          <a:p>
            <a:pPr marL="257175" indent="-257175">
              <a:buAutoNum type="arabicPeriod"/>
            </a:pPr>
            <a:r>
              <a:rPr lang="en-US" altLang="ko-KR" sz="3600" dirty="0" smtClean="0"/>
              <a:t> Back-end design</a:t>
            </a:r>
          </a:p>
          <a:p>
            <a:endParaRPr lang="en-US" altLang="ko-KR" sz="3600" dirty="0" smtClean="0"/>
          </a:p>
          <a:p>
            <a:pPr algn="just"/>
            <a:r>
              <a:rPr lang="en-US" altLang="ko-KR" dirty="0" smtClean="0"/>
              <a:t>This slide is just the summary of the </a:t>
            </a:r>
            <a:r>
              <a:rPr lang="en-US" altLang="ko-KR" dirty="0" smtClean="0"/>
              <a:t>front/back-end design. Therefore, you should read and understand more details. </a:t>
            </a:r>
            <a:r>
              <a:rPr lang="en-US" altLang="ko-KR" dirty="0" smtClean="0"/>
              <a:t>Please </a:t>
            </a:r>
            <a:r>
              <a:rPr lang="en-US" altLang="ko-KR" dirty="0" smtClean="0"/>
              <a:t>read the attached files before you go to the next </a:t>
            </a:r>
            <a:r>
              <a:rPr lang="en-US" altLang="ko-KR" dirty="0" smtClean="0"/>
              <a:t>slides.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33CC"/>
                </a:solidFill>
              </a:rPr>
              <a:t>1</a:t>
            </a:r>
            <a:r>
              <a:rPr lang="en-US" altLang="ko-KR" sz="1600" dirty="0" smtClean="0">
                <a:solidFill>
                  <a:srgbClr val="0033CC"/>
                </a:solidFill>
              </a:rPr>
              <a:t>. </a:t>
            </a:r>
            <a:r>
              <a:rPr lang="en-US" altLang="ko-KR" sz="1600" dirty="0" smtClean="0">
                <a:solidFill>
                  <a:srgbClr val="0033CC"/>
                </a:solidFill>
              </a:rPr>
              <a:t>KHU DC </a:t>
            </a:r>
            <a:r>
              <a:rPr lang="en-US" altLang="ko-KR" sz="1600" dirty="0" smtClean="0">
                <a:solidFill>
                  <a:srgbClr val="0033CC"/>
                </a:solidFill>
              </a:rPr>
              <a:t>User </a:t>
            </a:r>
            <a:r>
              <a:rPr lang="en-US" altLang="ko-KR" sz="1600" dirty="0" smtClean="0">
                <a:solidFill>
                  <a:srgbClr val="0033CC"/>
                </a:solidFill>
              </a:rPr>
              <a:t>Guides </a:t>
            </a:r>
            <a:r>
              <a:rPr lang="en-US" altLang="ko-KR" sz="1600" dirty="0" smtClean="0">
                <a:solidFill>
                  <a:srgbClr val="0033CC"/>
                </a:solidFill>
              </a:rPr>
              <a:t>(</a:t>
            </a:r>
            <a:r>
              <a:rPr lang="en-US" altLang="ko-KR" sz="1600" dirty="0" smtClean="0">
                <a:solidFill>
                  <a:srgbClr val="0033CC"/>
                </a:solidFill>
              </a:rPr>
              <a:t>Korean), KHU ASTRO User Guide (English)</a:t>
            </a:r>
            <a:endParaRPr lang="en-US" altLang="ko-KR" sz="1600" dirty="0" smtClean="0">
              <a:solidFill>
                <a:srgbClr val="0033CC"/>
              </a:solidFill>
            </a:endParaRPr>
          </a:p>
          <a:p>
            <a:r>
              <a:rPr lang="en-US" altLang="ko-KR" sz="1600" dirty="0" smtClean="0">
                <a:solidFill>
                  <a:srgbClr val="0033CC"/>
                </a:solidFill>
              </a:rPr>
              <a:t>2. </a:t>
            </a:r>
            <a:r>
              <a:rPr lang="en-US" altLang="ko-KR" sz="1600" dirty="0" smtClean="0">
                <a:solidFill>
                  <a:srgbClr val="0033CC"/>
                </a:solidFill>
              </a:rPr>
              <a:t>DC &amp; ICC </a:t>
            </a:r>
            <a:r>
              <a:rPr lang="en-US" altLang="ko-KR" sz="1600" dirty="0" smtClean="0">
                <a:solidFill>
                  <a:srgbClr val="0033CC"/>
                </a:solidFill>
              </a:rPr>
              <a:t>User </a:t>
            </a:r>
            <a:r>
              <a:rPr lang="en-US" altLang="ko-KR" sz="1600" dirty="0" smtClean="0">
                <a:solidFill>
                  <a:srgbClr val="0033CC"/>
                </a:solidFill>
              </a:rPr>
              <a:t>Guide from Synopsys.</a:t>
            </a:r>
            <a:endParaRPr lang="en-US" altLang="ko-KR" sz="1600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8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2096" y="280415"/>
            <a:ext cx="2804159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853430">
              <a:lnSpc>
                <a:spcPct val="100000"/>
              </a:lnSpc>
            </a:pPr>
            <a:r>
              <a:rPr spc="-5" dirty="0"/>
              <a:t>Load TDF</a:t>
            </a:r>
            <a:r>
              <a:rPr spc="-45" dirty="0"/>
              <a:t> </a:t>
            </a:r>
            <a:r>
              <a:rPr spc="-5" dirty="0"/>
              <a:t>file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dirty="0"/>
              <a:t>We </a:t>
            </a:r>
            <a:r>
              <a:rPr spc="-5" dirty="0"/>
              <a:t>will </a:t>
            </a:r>
            <a:r>
              <a:rPr dirty="0"/>
              <a:t>use 4mm x 4mm </a:t>
            </a:r>
            <a:r>
              <a:rPr spc="-5" dirty="0"/>
              <a:t>die size 120pin</a:t>
            </a:r>
            <a:r>
              <a:rPr spc="-80" dirty="0"/>
              <a:t> </a:t>
            </a:r>
            <a:r>
              <a:rPr dirty="0"/>
              <a:t>package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TDF </a:t>
            </a:r>
            <a:r>
              <a:rPr spc="-10" dirty="0"/>
              <a:t>File </a:t>
            </a:r>
            <a:r>
              <a:rPr dirty="0"/>
              <a:t>has </a:t>
            </a:r>
            <a:r>
              <a:rPr spc="-5" dirty="0"/>
              <a:t>Pads location information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chip</a:t>
            </a:r>
          </a:p>
          <a:p>
            <a:pPr marL="546100" indent="-53340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pc="-5" dirty="0"/>
              <a:t>Timing Setup </a:t>
            </a:r>
            <a:r>
              <a:rPr dirty="0"/>
              <a:t>&gt; </a:t>
            </a:r>
            <a:r>
              <a:rPr spc="-5" dirty="0"/>
              <a:t>Load TDF</a:t>
            </a:r>
            <a:r>
              <a:rPr spc="-35" dirty="0"/>
              <a:t> </a:t>
            </a:r>
            <a:r>
              <a:rPr spc="-10" dirty="0"/>
              <a:t>File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spc="-5" dirty="0">
                <a:latin typeface="Wingdings"/>
                <a:cs typeface="Wingdings"/>
              </a:rPr>
              <a:t>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644" y="2409697"/>
            <a:ext cx="227774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TDF file location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5017" y="2443241"/>
            <a:ext cx="50279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/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home/VLSI_graduated_2016/018811/samsung013/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Astro_PHA_lib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/TECH/~~~.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  <a:latin typeface="Verdana"/>
                <a:cs typeface="Verdana"/>
              </a:rPr>
              <a:t>tdf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222747"/>
            <a:ext cx="147955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25" dirty="0">
                <a:latin typeface="Wingdings"/>
                <a:cs typeface="Wingdings"/>
              </a:rPr>
              <a:t></a:t>
            </a:r>
            <a:endParaRPr sz="1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250" spc="25" dirty="0">
                <a:latin typeface="Wingdings"/>
                <a:cs typeface="Wingdings"/>
              </a:rPr>
              <a:t></a:t>
            </a:r>
            <a:endParaRPr sz="125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644" y="5178297"/>
            <a:ext cx="331216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Push ‘F’ key </a:t>
            </a:r>
            <a:r>
              <a:rPr sz="1600" spc="-10" dirty="0">
                <a:latin typeface="Verdana"/>
                <a:cs typeface="Verdana"/>
              </a:rPr>
              <a:t>in Cell </a:t>
            </a:r>
            <a:r>
              <a:rPr sz="1600" spc="-5" dirty="0">
                <a:latin typeface="Verdana"/>
                <a:cs typeface="Verdana"/>
              </a:rPr>
              <a:t>view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window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Verdana"/>
                <a:cs typeface="Verdana"/>
              </a:rPr>
              <a:t>You </a:t>
            </a:r>
            <a:r>
              <a:rPr sz="1600" spc="-10" dirty="0">
                <a:latin typeface="Verdana"/>
                <a:cs typeface="Verdana"/>
              </a:rPr>
              <a:t>will see this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picture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2" y="2935223"/>
            <a:ext cx="2819400" cy="1619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7351" y="2935287"/>
            <a:ext cx="3589274" cy="3286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8062" y="4689475"/>
            <a:ext cx="3362325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0" y="280415"/>
            <a:ext cx="300075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657215">
              <a:lnSpc>
                <a:spcPct val="100000"/>
              </a:lnSpc>
            </a:pPr>
            <a:r>
              <a:rPr spc="-5" dirty="0"/>
              <a:t>Floor</a:t>
            </a:r>
            <a:r>
              <a:rPr spc="-70" dirty="0"/>
              <a:t> </a:t>
            </a:r>
            <a:r>
              <a:rPr spc="-5" dirty="0"/>
              <a:t>Planning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70888"/>
            <a:ext cx="8058784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400" dirty="0">
                <a:latin typeface="Verdana"/>
                <a:cs typeface="Verdana"/>
              </a:rPr>
              <a:t>I Recommend that </a:t>
            </a:r>
            <a:r>
              <a:rPr sz="1400" spc="-5" dirty="0">
                <a:latin typeface="Verdana"/>
                <a:cs typeface="Verdana"/>
              </a:rPr>
              <a:t>the </a:t>
            </a:r>
            <a:r>
              <a:rPr sz="1400" dirty="0">
                <a:latin typeface="Verdana"/>
                <a:cs typeface="Verdana"/>
              </a:rPr>
              <a:t>value of </a:t>
            </a:r>
            <a:r>
              <a:rPr sz="1400" spc="-5" dirty="0">
                <a:latin typeface="Verdana"/>
                <a:cs typeface="Verdana"/>
              </a:rPr>
              <a:t>Core </a:t>
            </a:r>
            <a:r>
              <a:rPr sz="1400" dirty="0">
                <a:latin typeface="Verdana"/>
                <a:cs typeface="Verdana"/>
              </a:rPr>
              <a:t>Utilization is nearly </a:t>
            </a:r>
            <a:r>
              <a:rPr sz="1400" spc="-5" dirty="0">
                <a:latin typeface="Verdana"/>
                <a:cs typeface="Verdana"/>
              </a:rPr>
              <a:t>0.65(35% </a:t>
            </a:r>
            <a:r>
              <a:rPr sz="1400" dirty="0">
                <a:latin typeface="Verdana"/>
                <a:cs typeface="Verdana"/>
              </a:rPr>
              <a:t>for routing or margin)  Adjust core width &amp; Height &amp; Margin -&gt; </a:t>
            </a:r>
            <a:r>
              <a:rPr sz="1400" spc="-5" dirty="0">
                <a:latin typeface="Verdana"/>
                <a:cs typeface="Verdana"/>
              </a:rPr>
              <a:t>top </a:t>
            </a:r>
            <a:r>
              <a:rPr sz="1400" dirty="0">
                <a:latin typeface="Verdana"/>
                <a:cs typeface="Verdana"/>
              </a:rPr>
              <a:t>right coordinates must be</a:t>
            </a:r>
            <a:r>
              <a:rPr sz="1400" spc="-2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(4000.00,4000.00)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Useful </a:t>
            </a:r>
            <a:r>
              <a:rPr sz="1400" spc="5" dirty="0">
                <a:latin typeface="Verdana"/>
                <a:cs typeface="Verdana"/>
              </a:rPr>
              <a:t>blind </a:t>
            </a:r>
            <a:r>
              <a:rPr sz="1400" dirty="0">
                <a:latin typeface="Verdana"/>
                <a:cs typeface="Verdana"/>
              </a:rPr>
              <a:t>key </a:t>
            </a:r>
            <a:r>
              <a:rPr sz="1400" spc="-5" dirty="0">
                <a:latin typeface="Verdana"/>
                <a:cs typeface="Verdana"/>
              </a:rPr>
              <a:t>z(zoom), f(focus) </a:t>
            </a:r>
            <a:r>
              <a:rPr sz="1400" dirty="0">
                <a:latin typeface="Verdana"/>
                <a:cs typeface="Verdana"/>
              </a:rPr>
              <a:t>, Drag(position </a:t>
            </a:r>
            <a:r>
              <a:rPr sz="1400" spc="-5" dirty="0">
                <a:latin typeface="Verdana"/>
                <a:cs typeface="Verdana"/>
              </a:rPr>
              <a:t>to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zoom)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Then click OK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button.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3392551"/>
            <a:ext cx="3784600" cy="3465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3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5675" y="3478211"/>
            <a:ext cx="5648325" cy="337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36575">
              <a:lnSpc>
                <a:spcPct val="100000"/>
              </a:lnSpc>
              <a:spcBef>
                <a:spcPts val="950"/>
              </a:spcBef>
              <a:tabLst>
                <a:tab pos="2616200" algn="l"/>
              </a:tabLst>
            </a:pPr>
            <a:r>
              <a:rPr sz="2400" spc="-7" baseline="-6944" dirty="0">
                <a:latin typeface="Verdana"/>
                <a:cs typeface="Verdana"/>
              </a:rPr>
              <a:t>34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92551"/>
            <a:ext cx="3784600" cy="346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5675" y="3478211"/>
            <a:ext cx="5648324" cy="3371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0" y="280415"/>
            <a:ext cx="3000755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5945">
              <a:lnSpc>
                <a:spcPct val="100000"/>
              </a:lnSpc>
            </a:pPr>
            <a:r>
              <a:rPr spc="-5" dirty="0"/>
              <a:t>Floor</a:t>
            </a:r>
            <a:r>
              <a:rPr spc="-70" dirty="0"/>
              <a:t> </a:t>
            </a:r>
            <a:r>
              <a:rPr spc="-5" dirty="0"/>
              <a:t>Planning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3429" y="1312036"/>
            <a:ext cx="2731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Red Box </a:t>
            </a:r>
            <a:r>
              <a:rPr sz="2000" dirty="0">
                <a:latin typeface="Verdana"/>
                <a:cs typeface="Verdana"/>
              </a:rPr>
              <a:t>= </a:t>
            </a:r>
            <a:r>
              <a:rPr sz="2000" spc="-5" dirty="0">
                <a:latin typeface="Verdana"/>
                <a:cs typeface="Verdana"/>
              </a:rPr>
              <a:t>Core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00" y="1233550"/>
            <a:ext cx="5773674" cy="5087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7395" y="280415"/>
            <a:ext cx="6118859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7460">
              <a:lnSpc>
                <a:spcPct val="100000"/>
              </a:lnSpc>
            </a:pPr>
            <a:r>
              <a:rPr spc="-10" dirty="0"/>
              <a:t>Connect </a:t>
            </a:r>
            <a:r>
              <a:rPr spc="-5" dirty="0"/>
              <a:t>Ports to</a:t>
            </a:r>
            <a:r>
              <a:rPr spc="50" dirty="0"/>
              <a:t> </a:t>
            </a:r>
            <a:r>
              <a:rPr spc="-10" dirty="0"/>
              <a:t>Power/Ground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476504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Connect Ports to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P/G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2162" y="5813425"/>
            <a:ext cx="3857625" cy="657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4951" y="5910262"/>
            <a:ext cx="3667125" cy="58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200" y="1631950"/>
            <a:ext cx="3322573" cy="4124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112" y="1665287"/>
            <a:ext cx="3352800" cy="4162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9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pc="-5" dirty="0"/>
              <a:t>CSA </a:t>
            </a:r>
            <a:r>
              <a:rPr dirty="0"/>
              <a:t>&amp; VLSI</a:t>
            </a:r>
            <a:r>
              <a:rPr spc="-110" dirty="0"/>
              <a:t> </a:t>
            </a:r>
            <a:r>
              <a:rPr spc="-5" dirty="0"/>
              <a:t>Lab.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6867" y="280415"/>
            <a:ext cx="5009388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6804">
              <a:lnSpc>
                <a:spcPct val="100000"/>
              </a:lnSpc>
            </a:pPr>
            <a:r>
              <a:rPr spc="-5" dirty="0"/>
              <a:t>Create Rectangular</a:t>
            </a:r>
            <a:r>
              <a:rPr spc="-20" dirty="0"/>
              <a:t> </a:t>
            </a:r>
            <a:r>
              <a:rPr spc="-10" dirty="0"/>
              <a:t>Rings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46701" y="3068700"/>
            <a:ext cx="4297680" cy="378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139001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3575" y="1797048"/>
            <a:ext cx="3034030" cy="4972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828675">
              <a:lnSpc>
                <a:spcPct val="100000"/>
              </a:lnSpc>
              <a:tabLst>
                <a:tab pos="2908300" algn="l"/>
              </a:tabLst>
            </a:pPr>
            <a:r>
              <a:rPr sz="1600" spc="-5" dirty="0">
                <a:latin typeface="Verdana"/>
                <a:cs typeface="Verdana"/>
              </a:rPr>
              <a:t>37	</a:t>
            </a:r>
            <a:r>
              <a:rPr sz="2100" spc="-7" baseline="7936" dirty="0">
                <a:latin typeface="Verdana"/>
                <a:cs typeface="Verdana"/>
              </a:rPr>
              <a:t>C</a:t>
            </a:r>
            <a:endParaRPr sz="2100" baseline="7936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797050"/>
            <a:ext cx="3973449" cy="476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3575" y="1797048"/>
            <a:ext cx="3009900" cy="4972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6701" y="3068700"/>
            <a:ext cx="4297299" cy="37892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348613"/>
            <a:ext cx="53346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dirty="0">
                <a:latin typeface="Verdana"/>
                <a:cs typeface="Verdana"/>
              </a:rPr>
              <a:t>PreRoute </a:t>
            </a:r>
            <a:r>
              <a:rPr sz="2000" spc="5" dirty="0">
                <a:latin typeface="Verdana"/>
                <a:cs typeface="Verdana"/>
              </a:rPr>
              <a:t>&gt; </a:t>
            </a:r>
            <a:r>
              <a:rPr sz="2000" dirty="0">
                <a:latin typeface="Verdana"/>
                <a:cs typeface="Verdana"/>
              </a:rPr>
              <a:t>Create Rectangular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Rings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pc="-5" dirty="0"/>
              <a:t>October 29,</a:t>
            </a:r>
            <a:r>
              <a:rPr spc="-105" dirty="0"/>
              <a:t> </a:t>
            </a:r>
            <a:r>
              <a:rPr spc="-5" dirty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8964" y="280415"/>
            <a:ext cx="2717291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39155">
              <a:lnSpc>
                <a:spcPct val="100000"/>
              </a:lnSpc>
            </a:pPr>
            <a:r>
              <a:rPr spc="-5" dirty="0"/>
              <a:t>M</a:t>
            </a:r>
            <a:r>
              <a:rPr spc="-15" dirty="0"/>
              <a:t>a</a:t>
            </a:r>
            <a:r>
              <a:rPr spc="-5" dirty="0"/>
              <a:t>c</a:t>
            </a:r>
            <a:r>
              <a:rPr spc="-20" dirty="0"/>
              <a:t>r</a:t>
            </a:r>
            <a:r>
              <a:rPr spc="-5" dirty="0"/>
              <a:t>o</a:t>
            </a:r>
            <a:r>
              <a:rPr spc="-20" dirty="0"/>
              <a:t>s</a:t>
            </a:r>
            <a:r>
              <a:rPr spc="-10" dirty="0"/>
              <a:t>/P</a:t>
            </a:r>
            <a:r>
              <a:rPr spc="5" dirty="0"/>
              <a:t>a</a:t>
            </a:r>
            <a:r>
              <a:rPr dirty="0"/>
              <a:t>d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25" y="1916111"/>
            <a:ext cx="3009900" cy="494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6925" y="2894074"/>
            <a:ext cx="4537075" cy="3964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750">
              <a:latin typeface="Times New Roman"/>
              <a:cs typeface="Times New Roman"/>
            </a:endParaRPr>
          </a:p>
          <a:p>
            <a:pPr marL="1505585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9425" y="1930462"/>
            <a:ext cx="2355850" cy="492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R="62230" algn="ct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38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25" y="1916111"/>
            <a:ext cx="3009900" cy="4941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9425" y="1930462"/>
            <a:ext cx="2355850" cy="4927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373885"/>
            <a:ext cx="370459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Macros/Pads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06925" y="2894074"/>
            <a:ext cx="4537075" cy="3963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8655" y="280415"/>
            <a:ext cx="3657600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8720">
              <a:lnSpc>
                <a:spcPct val="100000"/>
              </a:lnSpc>
            </a:pPr>
            <a:r>
              <a:rPr spc="-5" dirty="0"/>
              <a:t>Design</a:t>
            </a:r>
            <a:r>
              <a:rPr spc="-40" dirty="0"/>
              <a:t> </a:t>
            </a:r>
            <a:r>
              <a:rPr spc="-5" dirty="0"/>
              <a:t>Placement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00" y="1989201"/>
            <a:ext cx="5197475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tabLst>
                <a:tab pos="2301875" algn="l"/>
              </a:tabLst>
            </a:pPr>
            <a:r>
              <a:rPr sz="2400" spc="-7" baseline="-6944" dirty="0">
                <a:latin typeface="Verdana"/>
                <a:cs typeface="Verdana"/>
              </a:rPr>
              <a:t>39	</a:t>
            </a: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1373885"/>
            <a:ext cx="405320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InPlace&gt; Design</a:t>
            </a:r>
            <a:r>
              <a:rPr sz="2000" spc="-6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Placement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133600"/>
            <a:ext cx="3771900" cy="3286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0" y="1989201"/>
            <a:ext cx="5197475" cy="4579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5396" y="280415"/>
            <a:ext cx="2231136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94092" y="280415"/>
            <a:ext cx="1312163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6095">
              <a:lnSpc>
                <a:spcPct val="100000"/>
              </a:lnSpc>
            </a:pPr>
            <a:r>
              <a:rPr spc="-10" dirty="0"/>
              <a:t>Standard</a:t>
            </a:r>
            <a:r>
              <a:rPr spc="10" dirty="0"/>
              <a:t> </a:t>
            </a:r>
            <a:r>
              <a:rPr spc="-10" dirty="0"/>
              <a:t>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0" y="1943100"/>
            <a:ext cx="2276475" cy="491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4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575" y="2181223"/>
            <a:ext cx="5305425" cy="467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273935">
              <a:lnSpc>
                <a:spcPct val="100000"/>
              </a:lnSpc>
              <a:spcBef>
                <a:spcPts val="1240"/>
              </a:spcBef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9076" y="1914523"/>
            <a:ext cx="3009900" cy="4943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100">
              <a:latin typeface="Times New Roman"/>
              <a:cs typeface="Times New Roman"/>
            </a:endParaRPr>
          </a:p>
          <a:p>
            <a:pPr marL="1773555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1373885"/>
            <a:ext cx="394207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PreRoute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Standard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Cells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9076" y="1914523"/>
            <a:ext cx="3009900" cy="4943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943100"/>
            <a:ext cx="2276475" cy="4914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38575" y="2181223"/>
            <a:ext cx="5305424" cy="4676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7203" y="280415"/>
            <a:ext cx="5369052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3288029">
              <a:lnSpc>
                <a:spcPct val="100000"/>
              </a:lnSpc>
            </a:pPr>
            <a:r>
              <a:rPr spc="-5" dirty="0"/>
              <a:t>Global </a:t>
            </a:r>
            <a:r>
              <a:rPr spc="-10" dirty="0"/>
              <a:t>Route </a:t>
            </a:r>
            <a:r>
              <a:rPr spc="-5" dirty="0"/>
              <a:t>/ Detail </a:t>
            </a:r>
            <a:r>
              <a:rPr spc="-10" dirty="0"/>
              <a:t>Route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312036"/>
            <a:ext cx="33204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buSzPct val="80000"/>
              <a:buFont typeface="Wingdings"/>
              <a:buChar char=""/>
              <a:tabLst>
                <a:tab pos="546735" algn="l"/>
              </a:tabLst>
            </a:pPr>
            <a:r>
              <a:rPr sz="2000" spc="-5" dirty="0">
                <a:latin typeface="Verdana"/>
                <a:cs typeface="Verdana"/>
              </a:rPr>
              <a:t>Route </a:t>
            </a:r>
            <a:r>
              <a:rPr sz="2000" dirty="0">
                <a:latin typeface="Verdana"/>
                <a:cs typeface="Verdana"/>
              </a:rPr>
              <a:t>&gt; </a:t>
            </a:r>
            <a:r>
              <a:rPr sz="2000" spc="-5" dirty="0">
                <a:latin typeface="Verdana"/>
                <a:cs typeface="Verdana"/>
              </a:rPr>
              <a:t>Global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Route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3609" y="1312036"/>
            <a:ext cx="195326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Route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Global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812" y="1660297"/>
            <a:ext cx="3629025" cy="173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0910">
              <a:lnSpc>
                <a:spcPts val="2060"/>
              </a:lnSpc>
            </a:pPr>
            <a:r>
              <a:rPr sz="2000" spc="-5" dirty="0">
                <a:latin typeface="Verdana"/>
                <a:cs typeface="Verdana"/>
              </a:rPr>
              <a:t>Route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6526" y="3702048"/>
            <a:ext cx="4427855" cy="3155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850">
              <a:latin typeface="Times New Roman"/>
              <a:cs typeface="Times New Roman"/>
            </a:endParaRPr>
          </a:p>
          <a:p>
            <a:pPr marL="139573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87" y="3394075"/>
            <a:ext cx="4600575" cy="332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  <a:tabLst>
                <a:tab pos="4175760" algn="r"/>
              </a:tabLst>
            </a:pPr>
            <a:r>
              <a:rPr sz="1400" spc="-5" dirty="0">
                <a:latin typeface="Verdana"/>
                <a:cs typeface="Verdana"/>
              </a:rPr>
              <a:t>October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29,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r>
              <a:rPr sz="1600" spc="-5" dirty="0">
                <a:latin typeface="Verdana"/>
                <a:cs typeface="Verdana"/>
              </a:rPr>
              <a:t>	41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812" y="1736725"/>
            <a:ext cx="3629025" cy="1657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887" y="3394075"/>
            <a:ext cx="4600575" cy="3324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6575" y="1701800"/>
            <a:ext cx="3057525" cy="2028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6526" y="3702048"/>
            <a:ext cx="4427473" cy="3155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3391" y="280415"/>
            <a:ext cx="3102864" cy="792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3816" y="280415"/>
            <a:ext cx="597407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614" rIns="0" bIns="0" rtlCol="0">
            <a:spAutoFit/>
          </a:bodyPr>
          <a:lstStyle/>
          <a:p>
            <a:pPr marL="5554980">
              <a:lnSpc>
                <a:spcPct val="100000"/>
              </a:lnSpc>
            </a:pPr>
            <a:r>
              <a:rPr spc="-10" dirty="0"/>
              <a:t>Route</a:t>
            </a:r>
            <a:r>
              <a:rPr spc="-55" dirty="0"/>
              <a:t> </a:t>
            </a:r>
            <a:r>
              <a:rPr spc="-5" dirty="0"/>
              <a:t>Finished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7489" y="6454952"/>
            <a:ext cx="159385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October 29,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9809" y="6428130"/>
            <a:ext cx="12242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CSA </a:t>
            </a:r>
            <a:r>
              <a:rPr sz="1400" dirty="0">
                <a:latin typeface="Verdana"/>
                <a:cs typeface="Verdana"/>
              </a:rPr>
              <a:t>&amp; VLSI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466" y="1097025"/>
            <a:ext cx="1833880" cy="576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ab.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0058" y="6427114"/>
            <a:ext cx="28448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42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600" y="1354137"/>
            <a:ext cx="5724525" cy="4962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3775" y="1097025"/>
            <a:ext cx="1800225" cy="5760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0" y="2708910"/>
            <a:ext cx="7566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Design Compiler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6421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530" y="1154430"/>
            <a:ext cx="45491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altLang="ko-KR" sz="1350" dirty="0"/>
              <a:t>Preparations before Front-end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3210" y="1988820"/>
            <a:ext cx="632079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arenR"/>
            </a:pPr>
            <a:r>
              <a:rPr lang="en-US" altLang="ko-KR" sz="1350" dirty="0"/>
              <a:t>you need to make  top module .</a:t>
            </a:r>
          </a:p>
          <a:p>
            <a:r>
              <a:rPr lang="en-US" altLang="ko-KR" sz="1350" dirty="0"/>
              <a:t>      ex) your top module : </a:t>
            </a:r>
            <a:r>
              <a:rPr lang="en-US" altLang="ko-KR" sz="1350" dirty="0" err="1"/>
              <a:t>hist_eq.v</a:t>
            </a:r>
            <a:endParaRPr lang="en-US" altLang="ko-KR" sz="1350" dirty="0"/>
          </a:p>
          <a:p>
            <a:r>
              <a:rPr lang="en-US" altLang="ko-KR" sz="1350" dirty="0"/>
              <a:t>           after changing your top module: </a:t>
            </a:r>
            <a:r>
              <a:rPr lang="en-US" altLang="ko-KR" sz="1350" dirty="0" err="1"/>
              <a:t>pad_hist_eq.v</a:t>
            </a:r>
            <a:endParaRPr lang="en-US" altLang="ko-KR" sz="1350" dirty="0"/>
          </a:p>
          <a:p>
            <a:r>
              <a:rPr lang="en-US" altLang="ko-KR" sz="1350" dirty="0"/>
              <a:t>          declare input, output </a:t>
            </a:r>
          </a:p>
          <a:p>
            <a:r>
              <a:rPr lang="en-US" altLang="ko-KR" sz="1350" dirty="0"/>
              <a:t>2) you need to make wire that connect top module and core module.</a:t>
            </a:r>
          </a:p>
          <a:p>
            <a:endParaRPr lang="en-US" altLang="ko-KR" sz="1350" dirty="0"/>
          </a:p>
          <a:p>
            <a:r>
              <a:rPr lang="en-US" altLang="ko-KR" sz="1350" dirty="0"/>
              <a:t>     ex)  input RSTN;</a:t>
            </a:r>
          </a:p>
          <a:p>
            <a:r>
              <a:rPr lang="en-US" altLang="ko-KR" sz="1350" dirty="0"/>
              <a:t>           input CLK;</a:t>
            </a:r>
          </a:p>
          <a:p>
            <a:r>
              <a:rPr lang="en-US" altLang="ko-KR" sz="1350" dirty="0"/>
              <a:t>           output OUT;</a:t>
            </a:r>
          </a:p>
          <a:p>
            <a:r>
              <a:rPr lang="en-US" altLang="ko-KR" sz="1350" dirty="0"/>
              <a:t>            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RSTN_p</a:t>
            </a:r>
            <a:r>
              <a:rPr lang="en-US" altLang="ko-KR" sz="1350" dirty="0"/>
              <a:t>;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CLK_p</a:t>
            </a:r>
            <a:r>
              <a:rPr lang="en-US" altLang="ko-KR" sz="1350" dirty="0"/>
              <a:t>;</a:t>
            </a:r>
          </a:p>
          <a:p>
            <a:r>
              <a:rPr lang="en-US" altLang="ko-KR" sz="1350" dirty="0"/>
              <a:t>           wire </a:t>
            </a:r>
            <a:r>
              <a:rPr lang="en-US" altLang="ko-KR" sz="1350" dirty="0" err="1"/>
              <a:t>OUT_p</a:t>
            </a:r>
            <a:r>
              <a:rPr lang="en-US" altLang="ko-KR" sz="1350" dirty="0"/>
              <a:t>;</a:t>
            </a:r>
            <a:r>
              <a:rPr lang="ko-KR" altLang="en-US" sz="135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569630"/>
            <a:ext cx="201168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11586" y="1119316"/>
            <a:ext cx="3601753" cy="3921314"/>
            <a:chOff x="-5329100" y="332656"/>
            <a:chExt cx="4802337" cy="5668850"/>
          </a:xfrm>
        </p:grpSpPr>
        <p:sp>
          <p:nvSpPr>
            <p:cNvPr id="3" name="직사각형 2"/>
            <p:cNvSpPr/>
            <p:nvPr/>
          </p:nvSpPr>
          <p:spPr>
            <a:xfrm>
              <a:off x="-5329100" y="332656"/>
              <a:ext cx="4802337" cy="5668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5329100" y="332656"/>
              <a:ext cx="4802337" cy="5668850"/>
              <a:chOff x="-4028751" y="822420"/>
              <a:chExt cx="4802337" cy="5668850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-4028751" y="2648733"/>
                <a:ext cx="2844316" cy="20162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 err="1"/>
                  <a:t>hist_eq</a:t>
                </a:r>
                <a:endParaRPr lang="ko-KR" altLang="en-US" sz="1350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-3254665" y="822420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-522558" y="3017738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-3254665" y="5238597"/>
                <a:ext cx="1296144" cy="125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50" dirty="0"/>
                  <a:t>PAD</a:t>
                </a:r>
                <a:endParaRPr lang="ko-KR" altLang="en-US" sz="135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62499" y="2161393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RSTN_p</a:t>
                </a:r>
                <a:endParaRPr lang="ko-KR" altLang="en-US" sz="135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-1250498" y="3656846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CLK_p</a:t>
                </a:r>
                <a:endParaRPr lang="ko-KR" altLang="en-US" sz="135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-2606592" y="4678771"/>
                <a:ext cx="1008112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OUT_p</a:t>
                </a:r>
                <a:endParaRPr lang="ko-KR" altLang="en-US" sz="135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-2964248" y="908720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RSTN</a:t>
                </a:r>
                <a:endParaRPr lang="ko-KR" altLang="en-US" sz="135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80161" y="3016589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CLK</a:t>
                </a:r>
                <a:endParaRPr lang="ko-KR" altLang="en-US" sz="135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906038" y="5252411"/>
                <a:ext cx="803501" cy="43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/>
                  <a:t>OUT</a:t>
                </a:r>
                <a:endParaRPr lang="ko-KR" altLang="en-US" sz="1350" dirty="0"/>
              </a:p>
            </p:txBody>
          </p:sp>
          <p:cxnSp>
            <p:nvCxnSpPr>
              <p:cNvPr id="15" name="직선 연결선 14"/>
              <p:cNvCxnSpPr>
                <a:stCxn id="6" idx="2"/>
                <a:endCxn id="5" idx="0"/>
              </p:cNvCxnSpPr>
              <p:nvPr/>
            </p:nvCxnSpPr>
            <p:spPr>
              <a:xfrm>
                <a:off x="-2606593" y="2075093"/>
                <a:ext cx="0" cy="57364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>
                <a:stCxn id="5" idx="2"/>
                <a:endCxn id="8" idx="0"/>
              </p:cNvCxnSpPr>
              <p:nvPr/>
            </p:nvCxnSpPr>
            <p:spPr>
              <a:xfrm>
                <a:off x="-2606593" y="4664957"/>
                <a:ext cx="0" cy="57364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5" idx="3"/>
                <a:endCxn id="7" idx="1"/>
              </p:cNvCxnSpPr>
              <p:nvPr/>
            </p:nvCxnSpPr>
            <p:spPr>
              <a:xfrm flipV="1">
                <a:off x="-1184435" y="3644075"/>
                <a:ext cx="661877" cy="1277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/>
          <p:cNvSpPr txBox="1"/>
          <p:nvPr/>
        </p:nvSpPr>
        <p:spPr>
          <a:xfrm>
            <a:off x="3017520" y="5256789"/>
            <a:ext cx="4846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 wiring core and pad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0590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5820" y="1177290"/>
            <a:ext cx="6652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Samsung 130nm chip size : 4mm*4mm</a:t>
            </a:r>
            <a:r>
              <a:rPr lang="ko-KR" altLang="en-US" sz="1350" dirty="0"/>
              <a:t> </a:t>
            </a:r>
            <a:r>
              <a:rPr lang="en-US" altLang="ko-KR" sz="1350" dirty="0"/>
              <a:t>, the number of pad </a:t>
            </a:r>
            <a:r>
              <a:rPr lang="ko-KR" altLang="en-US" sz="1350" dirty="0"/>
              <a:t> </a:t>
            </a:r>
            <a:r>
              <a:rPr lang="en-US" altLang="ko-KR" sz="1350" dirty="0"/>
              <a:t>: 208</a:t>
            </a:r>
          </a:p>
          <a:p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#kind of Pad</a:t>
            </a:r>
          </a:p>
          <a:p>
            <a:r>
              <a:rPr lang="en-US" altLang="ko-KR" sz="1350" dirty="0"/>
              <a:t>Input pad        (</a:t>
            </a:r>
            <a:r>
              <a:rPr lang="en-US" altLang="ko-KR" sz="1350" dirty="0" err="1"/>
              <a:t>phic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Output pad      (phob12)</a:t>
            </a:r>
          </a:p>
          <a:p>
            <a:r>
              <a:rPr lang="en-US" altLang="ko-KR" sz="1350" dirty="0"/>
              <a:t>Power pad        (vdd33oph , vdd12ih)</a:t>
            </a:r>
          </a:p>
          <a:p>
            <a:r>
              <a:rPr lang="en-US" altLang="ko-KR" sz="1350" dirty="0"/>
              <a:t>Ground pad      (</a:t>
            </a:r>
            <a:r>
              <a:rPr lang="en-US" altLang="ko-KR" sz="1350" dirty="0" err="1"/>
              <a:t>vssoh</a:t>
            </a:r>
            <a:r>
              <a:rPr lang="en-US" altLang="ko-KR" sz="1350" dirty="0"/>
              <a:t>, </a:t>
            </a:r>
            <a:r>
              <a:rPr lang="en-US" altLang="ko-KR" sz="1350" dirty="0" err="1"/>
              <a:t>vssiph</a:t>
            </a:r>
            <a:r>
              <a:rPr lang="en-US" altLang="ko-KR" sz="1350" dirty="0"/>
              <a:t>)                         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4970" y="2423785"/>
            <a:ext cx="28117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you need to move your Verilog code from windows to </a:t>
            </a:r>
            <a:r>
              <a:rPr lang="en-US" altLang="ko-KR" sz="1350" dirty="0" err="1"/>
              <a:t>linux</a:t>
            </a:r>
            <a:r>
              <a:rPr lang="en-US" altLang="ko-KR" sz="1350" dirty="0"/>
              <a:t> using </a:t>
            </a:r>
            <a:r>
              <a:rPr lang="en-US" altLang="ko-KR" sz="1350" dirty="0" err="1"/>
              <a:t>ALDrive</a:t>
            </a:r>
            <a:r>
              <a:rPr lang="en-US" altLang="ko-KR" sz="1350" dirty="0"/>
              <a:t> and FTP</a:t>
            </a:r>
            <a:endParaRPr lang="ko-KR" altLang="en-US" sz="1350" dirty="0"/>
          </a:p>
        </p:txBody>
      </p:sp>
      <p:grpSp>
        <p:nvGrpSpPr>
          <p:cNvPr id="5" name="그룹 4"/>
          <p:cNvGrpSpPr/>
          <p:nvPr/>
        </p:nvGrpSpPr>
        <p:grpSpPr>
          <a:xfrm>
            <a:off x="1300494" y="3565683"/>
            <a:ext cx="6480720" cy="1881017"/>
            <a:chOff x="179512" y="3839843"/>
            <a:chExt cx="8640960" cy="25080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6055"/>
            <a:stretch/>
          </p:blipFill>
          <p:spPr>
            <a:xfrm>
              <a:off x="179512" y="4398565"/>
              <a:ext cx="7805492" cy="19493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3839843"/>
              <a:ext cx="5760640" cy="128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303020"/>
            <a:ext cx="79209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#You need to make some </a:t>
            </a:r>
            <a:r>
              <a:rPr lang="en-US" altLang="ko-KR" sz="1350" dirty="0" err="1"/>
              <a:t>directorys</a:t>
            </a:r>
            <a:r>
              <a:rPr lang="en-US" altLang="ko-KR" sz="1350" dirty="0"/>
              <a:t> in project directory : Astro,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, pre-sim, post-sim, net, net-pre</a:t>
            </a:r>
            <a:endParaRPr lang="ko-KR" altLang="en-US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97381"/>
            <a:ext cx="5795150" cy="616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2926080"/>
            <a:ext cx="79209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#And then, you need </a:t>
            </a:r>
            <a:r>
              <a:rPr lang="ko-KR" altLang="en-US" sz="1350" dirty="0"/>
              <a:t> </a:t>
            </a:r>
            <a:r>
              <a:rPr lang="en-US" altLang="ko-KR" sz="1350" dirty="0"/>
              <a:t>to move 2 files , </a:t>
            </a:r>
            <a:r>
              <a:rPr lang="en-US" altLang="ko-KR" sz="1350" dirty="0" err="1"/>
              <a:t>basic_syns_design.tcl</a:t>
            </a:r>
            <a:r>
              <a:rPr lang="en-US" altLang="ko-KR" sz="1350" dirty="0"/>
              <a:t> , synopsys_dc_sam013.setup.tcl  to </a:t>
            </a:r>
            <a:r>
              <a:rPr lang="en-US" altLang="ko-KR" sz="1350" dirty="0" err="1"/>
              <a:t>syn</a:t>
            </a:r>
            <a:r>
              <a:rPr lang="en-US" altLang="ko-KR" sz="1350" dirty="0"/>
              <a:t> directory.</a:t>
            </a:r>
          </a:p>
          <a:p>
            <a:endParaRPr lang="en-US" altLang="ko-KR" sz="1350" dirty="0"/>
          </a:p>
          <a:p>
            <a:r>
              <a:rPr lang="en-US" altLang="ko-KR" sz="1350" dirty="0"/>
              <a:t>#And , you need to make DIRs : </a:t>
            </a:r>
            <a:r>
              <a:rPr lang="ko-KR" altLang="en-US" sz="1350" dirty="0"/>
              <a:t> </a:t>
            </a:r>
            <a:r>
              <a:rPr lang="en-US" altLang="ko-KR" sz="1350" dirty="0" err="1"/>
              <a:t>db</a:t>
            </a:r>
            <a:r>
              <a:rPr lang="en-US" altLang="ko-KR" sz="1350" dirty="0"/>
              <a:t>, design, log</a:t>
            </a:r>
            <a:endParaRPr lang="ko-KR" altLang="en-US" sz="13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27600"/>
            <a:ext cx="8063253" cy="42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709160"/>
            <a:ext cx="80632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#you need to move your Verilog files to design directory.</a:t>
            </a:r>
            <a:endParaRPr lang="ko-KR" altLang="en-US" sz="13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074426"/>
            <a:ext cx="3203564" cy="5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1154430"/>
            <a:ext cx="82753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And, Open your files : synopsys_dc_sam013.setup.tcl 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basic_syns_design.tcl</a:t>
            </a:r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ex&gt; vi &lt;file&gt;</a:t>
            </a:r>
          </a:p>
          <a:p>
            <a:endParaRPr lang="en-US" altLang="ko-KR" sz="1350" dirty="0"/>
          </a:p>
          <a:p>
            <a:r>
              <a:rPr lang="en-US" altLang="ko-KR" sz="1350" dirty="0"/>
              <a:t>and then, you can see “</a:t>
            </a:r>
            <a:r>
              <a:rPr lang="en-US" altLang="ko-KR" sz="1350" dirty="0" err="1"/>
              <a:t>setenv</a:t>
            </a:r>
            <a:r>
              <a:rPr lang="en-US" altLang="ko-KR" sz="1350" dirty="0"/>
              <a:t> SEC_SYNOPSYS”, “</a:t>
            </a:r>
            <a:r>
              <a:rPr lang="en-US" altLang="ko-KR" sz="1350" dirty="0" err="1"/>
              <a:t>setenv</a:t>
            </a:r>
            <a:r>
              <a:rPr lang="en-US" altLang="ko-KR" sz="1350" dirty="0"/>
              <a:t> SEC_SYNOPSYS_AUX”</a:t>
            </a:r>
            <a:r>
              <a:rPr lang="ko-KR" altLang="en-US" sz="1350" dirty="0"/>
              <a:t> 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so, you need to fix the path to your path.</a:t>
            </a:r>
          </a:p>
          <a:p>
            <a:endParaRPr lang="en-US" altLang="ko-KR" sz="13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" y="2594610"/>
            <a:ext cx="8492490" cy="5943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1630" y="2594610"/>
            <a:ext cx="6686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1794510" y="2819146"/>
            <a:ext cx="6869430" cy="255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5" y="3467746"/>
            <a:ext cx="3410926" cy="19386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730" y="3703321"/>
            <a:ext cx="1691640" cy="160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960370" y="4503420"/>
            <a:ext cx="78867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9050" y="4160520"/>
            <a:ext cx="38976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Fix it to your files.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3046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1311</Words>
  <Application>Microsoft Office PowerPoint</Application>
  <PresentationFormat>화면 슬라이드 쇼(4:3)</PresentationFormat>
  <Paragraphs>667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 Unicode MS</vt:lpstr>
      <vt:lpstr>맑은 고딕</vt:lpstr>
      <vt:lpstr>Arial</vt:lpstr>
      <vt:lpstr>Calibri</vt:lpstr>
      <vt:lpstr>Times New Roman</vt:lpstr>
      <vt:lpstr>Verdana</vt:lpstr>
      <vt:lpstr>Wingdings</vt:lpstr>
      <vt:lpstr>Office Theme</vt:lpstr>
      <vt:lpstr>Summary of Front- and Back-end Designs Using Synopsys Tools</vt:lpstr>
      <vt:lpstr>Functional Simulation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Pre-sim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Right Click</vt:lpstr>
      <vt:lpstr>Pre Simulation Result</vt:lpstr>
      <vt:lpstr>Astro Input and Output</vt:lpstr>
      <vt:lpstr>Preparing P&amp;R</vt:lpstr>
      <vt:lpstr>Common Informations for P&amp;R Process</vt:lpstr>
      <vt:lpstr>Run Astro</vt:lpstr>
      <vt:lpstr>Load Synthesis Result</vt:lpstr>
      <vt:lpstr>Library Setting</vt:lpstr>
      <vt:lpstr>Global Net Setting</vt:lpstr>
      <vt:lpstr>Loaded Design</vt:lpstr>
      <vt:lpstr>SDC(constraints) Load</vt:lpstr>
      <vt:lpstr>Load TDF file</vt:lpstr>
      <vt:lpstr>Floor Planning</vt:lpstr>
      <vt:lpstr>Floor Planning</vt:lpstr>
      <vt:lpstr>Connect Ports to Power/Ground</vt:lpstr>
      <vt:lpstr>Create Rectangular Rings</vt:lpstr>
      <vt:lpstr>Macros/Pads</vt:lpstr>
      <vt:lpstr>Design Placement</vt:lpstr>
      <vt:lpstr>Standard Cells</vt:lpstr>
      <vt:lpstr>Global Route / Detail Route</vt:lpstr>
      <vt:lpstr>Route Finished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Adaptive Comb Filter Design</dc:title>
  <dc:creator>CSA&amp;VLSI Lab.</dc:creator>
  <cp:lastModifiedBy>KLKK Home</cp:lastModifiedBy>
  <cp:revision>16</cp:revision>
  <dcterms:created xsi:type="dcterms:W3CDTF">2015-10-30T04:52:07Z</dcterms:created>
  <dcterms:modified xsi:type="dcterms:W3CDTF">2017-12-03T06:54:07Z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2015-10-30T00:00:00Z</vt:filetime>
  </property>
</Properties>
</file>